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49" r:id="rId2"/>
  </p:sldMasterIdLst>
  <p:notesMasterIdLst>
    <p:notesMasterId r:id="rId65"/>
  </p:notesMasterIdLst>
  <p:sldIdLst>
    <p:sldId id="256" r:id="rId3"/>
    <p:sldId id="257" r:id="rId4"/>
    <p:sldId id="258" r:id="rId5"/>
    <p:sldId id="263" r:id="rId6"/>
    <p:sldId id="259" r:id="rId7"/>
    <p:sldId id="260" r:id="rId8"/>
    <p:sldId id="265" r:id="rId9"/>
    <p:sldId id="264" r:id="rId10"/>
    <p:sldId id="266" r:id="rId11"/>
    <p:sldId id="261" r:id="rId12"/>
    <p:sldId id="267" r:id="rId13"/>
    <p:sldId id="268" r:id="rId14"/>
    <p:sldId id="278" r:id="rId15"/>
    <p:sldId id="279" r:id="rId16"/>
    <p:sldId id="333" r:id="rId17"/>
    <p:sldId id="287" r:id="rId18"/>
    <p:sldId id="308" r:id="rId19"/>
    <p:sldId id="297" r:id="rId20"/>
    <p:sldId id="288" r:id="rId21"/>
    <p:sldId id="291" r:id="rId22"/>
    <p:sldId id="292" r:id="rId23"/>
    <p:sldId id="298" r:id="rId24"/>
    <p:sldId id="299" r:id="rId25"/>
    <p:sldId id="300" r:id="rId26"/>
    <p:sldId id="301" r:id="rId27"/>
    <p:sldId id="302" r:id="rId28"/>
    <p:sldId id="303" r:id="rId29"/>
    <p:sldId id="304" r:id="rId30"/>
    <p:sldId id="305" r:id="rId31"/>
    <p:sldId id="307" r:id="rId32"/>
    <p:sldId id="309" r:id="rId33"/>
    <p:sldId id="310" r:id="rId34"/>
    <p:sldId id="311" r:id="rId35"/>
    <p:sldId id="312" r:id="rId36"/>
    <p:sldId id="313" r:id="rId37"/>
    <p:sldId id="314" r:id="rId38"/>
    <p:sldId id="275" r:id="rId39"/>
    <p:sldId id="269" r:id="rId40"/>
    <p:sldId id="274" r:id="rId41"/>
    <p:sldId id="270" r:id="rId42"/>
    <p:sldId id="271" r:id="rId43"/>
    <p:sldId id="273" r:id="rId44"/>
    <p:sldId id="332" r:id="rId45"/>
    <p:sldId id="280" r:id="rId46"/>
    <p:sldId id="272" r:id="rId47"/>
    <p:sldId id="281"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Lst>
  <p:sldSz cx="9144000" cy="6858000" type="screen4x3"/>
  <p:notesSz cx="6858000" cy="9144000"/>
  <p:defaultTextStyle>
    <a:defPPr>
      <a:defRPr lang="en-US"/>
    </a:defPPr>
    <a:lvl1pPr algn="l" rtl="0" fontAlgn="base">
      <a:spcBef>
        <a:spcPct val="0"/>
      </a:spcBef>
      <a:spcAft>
        <a:spcPct val="0"/>
      </a:spcAft>
      <a:defRPr sz="700" kern="1200">
        <a:solidFill>
          <a:srgbClr val="00405C"/>
        </a:solidFill>
        <a:latin typeface="Arial" panose="020B0604020202020204" pitchFamily="34" charset="0"/>
        <a:ea typeface="+mn-ea"/>
        <a:cs typeface="+mn-cs"/>
      </a:defRPr>
    </a:lvl1pPr>
    <a:lvl2pPr marL="457200" algn="l" rtl="0" fontAlgn="base">
      <a:spcBef>
        <a:spcPct val="0"/>
      </a:spcBef>
      <a:spcAft>
        <a:spcPct val="0"/>
      </a:spcAft>
      <a:defRPr sz="700" kern="1200">
        <a:solidFill>
          <a:srgbClr val="00405C"/>
        </a:solidFill>
        <a:latin typeface="Arial" panose="020B0604020202020204" pitchFamily="34" charset="0"/>
        <a:ea typeface="+mn-ea"/>
        <a:cs typeface="+mn-cs"/>
      </a:defRPr>
    </a:lvl2pPr>
    <a:lvl3pPr marL="914400" algn="l" rtl="0" fontAlgn="base">
      <a:spcBef>
        <a:spcPct val="0"/>
      </a:spcBef>
      <a:spcAft>
        <a:spcPct val="0"/>
      </a:spcAft>
      <a:defRPr sz="700" kern="1200">
        <a:solidFill>
          <a:srgbClr val="00405C"/>
        </a:solidFill>
        <a:latin typeface="Arial" panose="020B0604020202020204" pitchFamily="34" charset="0"/>
        <a:ea typeface="+mn-ea"/>
        <a:cs typeface="+mn-cs"/>
      </a:defRPr>
    </a:lvl3pPr>
    <a:lvl4pPr marL="1371600" algn="l" rtl="0" fontAlgn="base">
      <a:spcBef>
        <a:spcPct val="0"/>
      </a:spcBef>
      <a:spcAft>
        <a:spcPct val="0"/>
      </a:spcAft>
      <a:defRPr sz="700" kern="1200">
        <a:solidFill>
          <a:srgbClr val="00405C"/>
        </a:solidFill>
        <a:latin typeface="Arial" panose="020B0604020202020204" pitchFamily="34" charset="0"/>
        <a:ea typeface="+mn-ea"/>
        <a:cs typeface="+mn-cs"/>
      </a:defRPr>
    </a:lvl4pPr>
    <a:lvl5pPr marL="1828800" algn="l" rtl="0" fontAlgn="base">
      <a:spcBef>
        <a:spcPct val="0"/>
      </a:spcBef>
      <a:spcAft>
        <a:spcPct val="0"/>
      </a:spcAft>
      <a:defRPr sz="700" kern="1200">
        <a:solidFill>
          <a:srgbClr val="00405C"/>
        </a:solidFill>
        <a:latin typeface="Arial" panose="020B0604020202020204" pitchFamily="34" charset="0"/>
        <a:ea typeface="+mn-ea"/>
        <a:cs typeface="+mn-cs"/>
      </a:defRPr>
    </a:lvl5pPr>
    <a:lvl6pPr marL="2286000" algn="l" defTabSz="914400" rtl="0" eaLnBrk="1" latinLnBrk="0" hangingPunct="1">
      <a:defRPr sz="700" kern="1200">
        <a:solidFill>
          <a:srgbClr val="00405C"/>
        </a:solidFill>
        <a:latin typeface="Arial" panose="020B0604020202020204" pitchFamily="34" charset="0"/>
        <a:ea typeface="+mn-ea"/>
        <a:cs typeface="+mn-cs"/>
      </a:defRPr>
    </a:lvl6pPr>
    <a:lvl7pPr marL="2743200" algn="l" defTabSz="914400" rtl="0" eaLnBrk="1" latinLnBrk="0" hangingPunct="1">
      <a:defRPr sz="700" kern="1200">
        <a:solidFill>
          <a:srgbClr val="00405C"/>
        </a:solidFill>
        <a:latin typeface="Arial" panose="020B0604020202020204" pitchFamily="34" charset="0"/>
        <a:ea typeface="+mn-ea"/>
        <a:cs typeface="+mn-cs"/>
      </a:defRPr>
    </a:lvl7pPr>
    <a:lvl8pPr marL="3200400" algn="l" defTabSz="914400" rtl="0" eaLnBrk="1" latinLnBrk="0" hangingPunct="1">
      <a:defRPr sz="700" kern="1200">
        <a:solidFill>
          <a:srgbClr val="00405C"/>
        </a:solidFill>
        <a:latin typeface="Arial" panose="020B0604020202020204" pitchFamily="34" charset="0"/>
        <a:ea typeface="+mn-ea"/>
        <a:cs typeface="+mn-cs"/>
      </a:defRPr>
    </a:lvl8pPr>
    <a:lvl9pPr marL="3657600" algn="l" defTabSz="914400" rtl="0" eaLnBrk="1" latinLnBrk="0" hangingPunct="1">
      <a:defRPr sz="700" kern="1200">
        <a:solidFill>
          <a:srgbClr val="00405C"/>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8A9D9B1B-6404-4AC1-8F1E-82F356A2D1E4}">
          <p14:sldIdLst>
            <p14:sldId id="256"/>
            <p14:sldId id="257"/>
          </p14:sldIdLst>
        </p14:section>
        <p14:section name="Uit het nieuws" id="{67563009-38BD-4966-85E5-85C57C5877DF}">
          <p14:sldIdLst>
            <p14:sldId id="258"/>
            <p14:sldId id="263"/>
            <p14:sldId id="259"/>
          </p14:sldIdLst>
        </p14:section>
        <p14:section name="Belgie Samenwerken" id="{5376949A-B76D-4597-8994-2346359F74FD}">
          <p14:sldIdLst>
            <p14:sldId id="260"/>
            <p14:sldId id="265"/>
            <p14:sldId id="264"/>
            <p14:sldId id="266"/>
            <p14:sldId id="261"/>
          </p14:sldIdLst>
        </p14:section>
        <p14:section name="eGezondheid" id="{A5AC0F1F-F269-4A49-A0B1-EA8834814AF6}">
          <p14:sldIdLst>
            <p14:sldId id="267"/>
          </p14:sldIdLst>
        </p14:section>
        <p14:section name="Interoperabiliteit" id="{B2925F70-4DEF-4985-8DB7-FCD82AC9F8F3}">
          <p14:sldIdLst>
            <p14:sldId id="268"/>
            <p14:sldId id="278"/>
            <p14:sldId id="279"/>
          </p14:sldIdLst>
        </p14:section>
        <p14:section name="Untitled Section" id="{FB8E83E7-8E25-426C-9AB8-ED9B029EA6A4}">
          <p14:sldIdLst>
            <p14:sldId id="333"/>
          </p14:sldIdLst>
        </p14:section>
        <p14:section name="SNOMED-CT" id="{57AD2748-B836-42AA-9A9E-27D14D7E8080}">
          <p14:sldIdLst>
            <p14:sldId id="287"/>
            <p14:sldId id="308"/>
            <p14:sldId id="297"/>
            <p14:sldId id="288"/>
            <p14:sldId id="291"/>
            <p14:sldId id="292"/>
            <p14:sldId id="298"/>
            <p14:sldId id="299"/>
            <p14:sldId id="300"/>
            <p14:sldId id="301"/>
            <p14:sldId id="302"/>
            <p14:sldId id="303"/>
            <p14:sldId id="304"/>
            <p14:sldId id="305"/>
            <p14:sldId id="307"/>
            <p14:sldId id="309"/>
            <p14:sldId id="310"/>
            <p14:sldId id="311"/>
            <p14:sldId id="312"/>
            <p14:sldId id="313"/>
            <p14:sldId id="314"/>
          </p14:sldIdLst>
        </p14:section>
        <p14:section name="LOINC" id="{899A6DB4-ADBA-4D9D-BA0A-1778B9CB4497}">
          <p14:sldIdLst>
            <p14:sldId id="275"/>
            <p14:sldId id="269"/>
            <p14:sldId id="274"/>
            <p14:sldId id="270"/>
            <p14:sldId id="271"/>
            <p14:sldId id="273"/>
          </p14:sldIdLst>
        </p14:section>
        <p14:section name="IHE" id="{B9B54985-B6A1-48EF-A067-F8092440389E}">
          <p14:sldIdLst>
            <p14:sldId id="332"/>
          </p14:sldIdLst>
        </p14:section>
        <p14:section name="IHE-Profielen" id="{CE0F8736-3FF7-4322-9A87-321BECBAA617}">
          <p14:sldIdLst>
            <p14:sldId id="280"/>
            <p14:sldId id="272"/>
            <p14:sldId id="281"/>
          </p14:sldIdLst>
        </p14:section>
        <p14:section name="USE-CASES" id="{90B318CB-E1CC-45F0-9B3C-EA022A9F3687}">
          <p14:sldIdLst>
            <p14:sldId id="316"/>
            <p14:sldId id="317"/>
            <p14:sldId id="318"/>
            <p14:sldId id="319"/>
            <p14:sldId id="320"/>
            <p14:sldId id="321"/>
            <p14:sldId id="322"/>
            <p14:sldId id="323"/>
            <p14:sldId id="324"/>
            <p14:sldId id="325"/>
            <p14:sldId id="326"/>
            <p14:sldId id="327"/>
            <p14:sldId id="328"/>
            <p14:sldId id="329"/>
            <p14:sldId id="330"/>
          </p14:sldIdLst>
        </p14:section>
        <p14:section name="Einde" id="{2014079D-1102-4165-8482-BDE1287D0143}">
          <p14:sldIdLst>
            <p14:sldId id="33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7326" autoAdjust="0"/>
  </p:normalViewPr>
  <p:slideViewPr>
    <p:cSldViewPr>
      <p:cViewPr varScale="1">
        <p:scale>
          <a:sx n="77" d="100"/>
          <a:sy n="77" d="100"/>
        </p:scale>
        <p:origin x="2586" y="96"/>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39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nl-NL" altLang="nl-BE"/>
          </a:p>
        </p:txBody>
      </p:sp>
      <p:sp>
        <p:nvSpPr>
          <p:cNvPr id="378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nl-NL" altLang="nl-B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nl-BE" smtClean="0"/>
              <a:t>Click to edit Master text styles</a:t>
            </a:r>
          </a:p>
          <a:p>
            <a:pPr lvl="1"/>
            <a:r>
              <a:rPr lang="nl-NL" altLang="nl-BE" smtClean="0"/>
              <a:t>Second level</a:t>
            </a:r>
          </a:p>
          <a:p>
            <a:pPr lvl="2"/>
            <a:r>
              <a:rPr lang="nl-NL" altLang="nl-BE" smtClean="0"/>
              <a:t>Third level</a:t>
            </a:r>
          </a:p>
          <a:p>
            <a:pPr lvl="3"/>
            <a:r>
              <a:rPr lang="nl-NL" altLang="nl-BE" smtClean="0"/>
              <a:t>Fourth level</a:t>
            </a:r>
          </a:p>
          <a:p>
            <a:pPr lvl="4"/>
            <a:r>
              <a:rPr lang="nl-NL" altLang="nl-BE" smtClean="0"/>
              <a:t>Fifth level</a:t>
            </a:r>
          </a:p>
        </p:txBody>
      </p:sp>
      <p:sp>
        <p:nvSpPr>
          <p:cNvPr id="378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nl-NL" altLang="nl-BE"/>
          </a:p>
        </p:txBody>
      </p:sp>
      <p:sp>
        <p:nvSpPr>
          <p:cNvPr id="378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448EA9CC-DC11-40FF-A993-6E1A8B05BB38}" type="slidenum">
              <a:rPr lang="nl-NL" altLang="nl-BE"/>
              <a:pPr/>
              <a:t>‹#›</a:t>
            </a:fld>
            <a:endParaRPr lang="nl-NL" altLang="nl-BE"/>
          </a:p>
        </p:txBody>
      </p:sp>
    </p:spTree>
    <p:extLst>
      <p:ext uri="{BB962C8B-B14F-4D97-AF65-F5344CB8AC3E}">
        <p14:creationId xmlns:p14="http://schemas.microsoft.com/office/powerpoint/2010/main" val="37045339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mea01.safelinks.protection.outlook.com/?url=https://loinc.org/&amp;data=02|01|brita.muyssen@hogent.be|d0105ab526d748df928808d63b163b2f|5cf7310e091a4bc5acd726c721d4cccd|1|0|636761364011348333&amp;sdata=tEzCoDeSF9aaepnX4Ootn8rEgM/rQyjKNSKBnqDy%2BGs%3D&amp;reserved=0" TargetMode="External"/><Relationship Id="rId13" Type="http://schemas.openxmlformats.org/officeDocument/2006/relationships/hyperlink" Target="https://emea01.safelinks.protection.outlook.com/?url=https://www.youtube.com/watch?v%3Dd4skJytxdy0&amp;data=02|01|brita.muyssen@hogent.be|d0105ab526d748df928808d63b163b2f|5cf7310e091a4bc5acd726c721d4cccd|1|0|636761364011504579&amp;sdata=V%2B/m1njSP1RTztKjgQaOFyC1AzwDzGPk5Ru9mc0PNJw%3D&amp;reserved=0" TargetMode="External"/><Relationship Id="rId3" Type="http://schemas.openxmlformats.org/officeDocument/2006/relationships/hyperlink" Target="mailto:filip.migom@mips.be" TargetMode="External"/><Relationship Id="rId7" Type="http://schemas.openxmlformats.org/officeDocument/2006/relationships/hyperlink" Target="mailto:pieter.de.smet@mips.be" TargetMode="External"/><Relationship Id="rId12" Type="http://schemas.openxmlformats.org/officeDocument/2006/relationships/hyperlink" Target="https://emea01.safelinks.protection.outlook.com/?url=https://www.ihe.net/ihe_domains/ihe_pathology_and_laboratory_medicine/&amp;data=02|01|brita.muyssen@hogent.be|d0105ab526d748df928808d63b163b2f|5cf7310e091a4bc5acd726c721d4cccd|1|0|636761364011504579&amp;sdata=1NIApDJ8NlMgwnjur/Atm4D1NovboGaZlXo5VCyw%2BLQ%3D&amp;reserved=0"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mailto:sofie.timmers@hogent.be" TargetMode="External"/><Relationship Id="rId11" Type="http://schemas.openxmlformats.org/officeDocument/2006/relationships/hyperlink" Target="https://emea01.safelinks.protection.outlook.com/?url=https://www.ihe.net/&amp;data=02|01|brita.muyssen@hogent.be|d0105ab526d748df928808d63b163b2f|5cf7310e091a4bc5acd726c721d4cccd|1|0|636761364011504579&amp;sdata=1O9gr4BeN1tIEKsF6BdChCGocryRmeLsyOpcdhriRek%3D&amp;reserved=0" TargetMode="External"/><Relationship Id="rId5" Type="http://schemas.openxmlformats.org/officeDocument/2006/relationships/hyperlink" Target="mailto:diederik.vandriessche@mips.be" TargetMode="External"/><Relationship Id="rId15" Type="http://schemas.openxmlformats.org/officeDocument/2006/relationships/hyperlink" Target="https://emea01.safelinks.protection.outlook.com/?url=https://www.youtube.com/watch?v%3DAFQBPoQZZ9Y%26t%3D14s&amp;data=02|01|brita.muyssen@hogent.be|d0105ab526d748df928808d63b163b2f|5cf7310e091a4bc5acd726c721d4cccd|1|0|636761364011504579&amp;sdata=Yia/WYgLMYP44N7VxuMFozH%2BImYYGfNtxX%2BwobpSfCk%3D&amp;reserved=0" TargetMode="External"/><Relationship Id="rId10" Type="http://schemas.openxmlformats.org/officeDocument/2006/relationships/hyperlink" Target="https://emea01.safelinks.protection.outlook.com/?url=http://unitsofmeasure.org/trac&amp;data=02|01|brita.muyssen@hogent.be|d0105ab526d748df928808d63b163b2f|5cf7310e091a4bc5acd726c721d4cccd|1|0|636761364011504579&amp;sdata=Vm3dMhVVfd4oOpPXwCbxAgdOj3nYT60GROhYaDm0HWk%3D&amp;reserved=0" TargetMode="External"/><Relationship Id="rId4" Type="http://schemas.openxmlformats.org/officeDocument/2006/relationships/hyperlink" Target="mailto:brita.muyssen@hogent.be" TargetMode="External"/><Relationship Id="rId9" Type="http://schemas.openxmlformats.org/officeDocument/2006/relationships/hyperlink" Target="https://emea01.safelinks.protection.outlook.com/?url=https://www.snomed.org/&amp;data=02|01|brita.muyssen@hogent.be|d0105ab526d748df928808d63b163b2f|5cf7310e091a4bc5acd726c721d4cccd|1|0|636761364011504579&amp;sdata=LvaROM0J02V0DKoQczc4CQQ2CZhse8Nv1MkfDyqPe34%3D&amp;reserved=0" TargetMode="External"/><Relationship Id="rId14" Type="http://schemas.openxmlformats.org/officeDocument/2006/relationships/hyperlink" Target="https://emea01.safelinks.protection.outlook.com/?url=https://www.youtube.com/watch?v%3DX3qTuknkokE&amp;data=02|01|brita.muyssen@hogent.be|d0105ab526d748df928808d63b163b2f|5cf7310e091a4bc5acd726c721d4cccd|1|0|636761364011504579&amp;sdata=PzPU7gyNOjXJmlzr%2Bacqw/%2BRCtx7a0R/TBpHeVDShvk%3D&amp;reserved=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BDD49-A70B-4185-85F1-16DD615DD1EE}" type="slidenum">
              <a:rPr lang="nl-NL" altLang="nl-BE"/>
              <a:pPr/>
              <a:t>2</a:t>
            </a:fld>
            <a:endParaRPr lang="nl-NL" altLang="nl-B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nl-NL" sz="1200" b="1" kern="1200" dirty="0" smtClean="0">
                <a:solidFill>
                  <a:schemeClr val="tx1"/>
                </a:solidFill>
                <a:effectLst/>
                <a:latin typeface="Arial" panose="020B0604020202020204" pitchFamily="34" charset="0"/>
                <a:ea typeface="+mn-ea"/>
                <a:cs typeface="+mn-cs"/>
              </a:rPr>
              <a:t>Van:</a:t>
            </a:r>
            <a:r>
              <a:rPr lang="nl-NL" sz="1200" kern="1200" dirty="0" smtClean="0">
                <a:solidFill>
                  <a:schemeClr val="tx1"/>
                </a:solidFill>
                <a:effectLst/>
                <a:latin typeface="Arial" panose="020B0604020202020204" pitchFamily="34" charset="0"/>
                <a:ea typeface="+mn-ea"/>
                <a:cs typeface="+mn-cs"/>
              </a:rPr>
              <a:t> Filip Migom [</a:t>
            </a:r>
            <a:r>
              <a:rPr lang="nl-NL" sz="1200" u="sng" kern="1200" dirty="0" smtClean="0">
                <a:solidFill>
                  <a:schemeClr val="tx1"/>
                </a:solidFill>
                <a:effectLst/>
                <a:latin typeface="Arial" panose="020B0604020202020204" pitchFamily="34" charset="0"/>
                <a:ea typeface="+mn-ea"/>
                <a:cs typeface="+mn-cs"/>
                <a:hlinkClick r:id="rId3"/>
              </a:rPr>
              <a:t>mailto:filip.migom@mips.be</a:t>
            </a:r>
            <a:r>
              <a:rPr lang="nl-NL" sz="1200" kern="1200" dirty="0" smtClean="0">
                <a:solidFill>
                  <a:schemeClr val="tx1"/>
                </a:solidFill>
                <a:effectLst/>
                <a:latin typeface="Arial" panose="020B0604020202020204" pitchFamily="34" charset="0"/>
                <a:ea typeface="+mn-ea"/>
                <a:cs typeface="+mn-cs"/>
              </a:rPr>
              <a:t>] </a:t>
            </a:r>
            <a:br>
              <a:rPr lang="nl-NL" sz="1200" kern="1200" dirty="0" smtClean="0">
                <a:solidFill>
                  <a:schemeClr val="tx1"/>
                </a:solidFill>
                <a:effectLst/>
                <a:latin typeface="Arial" panose="020B0604020202020204" pitchFamily="34" charset="0"/>
                <a:ea typeface="+mn-ea"/>
                <a:cs typeface="+mn-cs"/>
              </a:rPr>
            </a:br>
            <a:r>
              <a:rPr lang="nl-NL" sz="1200" b="1" kern="1200" dirty="0" smtClean="0">
                <a:solidFill>
                  <a:schemeClr val="tx1"/>
                </a:solidFill>
                <a:effectLst/>
                <a:latin typeface="Arial" panose="020B0604020202020204" pitchFamily="34" charset="0"/>
                <a:ea typeface="+mn-ea"/>
                <a:cs typeface="+mn-cs"/>
              </a:rPr>
              <a:t>Verzonden:</a:t>
            </a:r>
            <a:r>
              <a:rPr lang="nl-NL" sz="1200" kern="1200" dirty="0" smtClean="0">
                <a:solidFill>
                  <a:schemeClr val="tx1"/>
                </a:solidFill>
                <a:effectLst/>
                <a:latin typeface="Arial" panose="020B0604020202020204" pitchFamily="34" charset="0"/>
                <a:ea typeface="+mn-ea"/>
                <a:cs typeface="+mn-cs"/>
              </a:rPr>
              <a:t> vrijdag 26 oktober 2018 9:40</a:t>
            </a:r>
            <a:br>
              <a:rPr lang="nl-NL" sz="1200" kern="1200" dirty="0" smtClean="0">
                <a:solidFill>
                  <a:schemeClr val="tx1"/>
                </a:solidFill>
                <a:effectLst/>
                <a:latin typeface="Arial" panose="020B0604020202020204" pitchFamily="34" charset="0"/>
                <a:ea typeface="+mn-ea"/>
                <a:cs typeface="+mn-cs"/>
              </a:rPr>
            </a:br>
            <a:r>
              <a:rPr lang="nl-NL" sz="1200" b="1" kern="1200" dirty="0" smtClean="0">
                <a:solidFill>
                  <a:schemeClr val="tx1"/>
                </a:solidFill>
                <a:effectLst/>
                <a:latin typeface="Arial" panose="020B0604020202020204" pitchFamily="34" charset="0"/>
                <a:ea typeface="+mn-ea"/>
                <a:cs typeface="+mn-cs"/>
              </a:rPr>
              <a:t>Aan:</a:t>
            </a:r>
            <a:r>
              <a:rPr lang="nl-NL" sz="1200" kern="1200" dirty="0" smtClean="0">
                <a:solidFill>
                  <a:schemeClr val="tx1"/>
                </a:solidFill>
                <a:effectLst/>
                <a:latin typeface="Arial" panose="020B0604020202020204" pitchFamily="34" charset="0"/>
                <a:ea typeface="+mn-ea"/>
                <a:cs typeface="+mn-cs"/>
              </a:rPr>
              <a:t> Brita Muyssen &lt;</a:t>
            </a:r>
            <a:r>
              <a:rPr lang="nl-NL" sz="1200" u="sng" kern="1200" dirty="0" smtClean="0">
                <a:solidFill>
                  <a:schemeClr val="tx1"/>
                </a:solidFill>
                <a:effectLst/>
                <a:latin typeface="Arial" panose="020B0604020202020204" pitchFamily="34" charset="0"/>
                <a:ea typeface="+mn-ea"/>
                <a:cs typeface="+mn-cs"/>
                <a:hlinkClick r:id="rId4"/>
              </a:rPr>
              <a:t>brita.muyssen@hogent.be</a:t>
            </a:r>
            <a:r>
              <a:rPr lang="nl-NL" sz="1200" kern="1200" dirty="0" smtClean="0">
                <a:solidFill>
                  <a:schemeClr val="tx1"/>
                </a:solidFill>
                <a:effectLst/>
                <a:latin typeface="Arial" panose="020B0604020202020204" pitchFamily="34" charset="0"/>
                <a:ea typeface="+mn-ea"/>
                <a:cs typeface="+mn-cs"/>
              </a:rPr>
              <a:t>&gt;</a:t>
            </a:r>
            <a:br>
              <a:rPr lang="nl-NL" sz="1200" kern="1200" dirty="0" smtClean="0">
                <a:solidFill>
                  <a:schemeClr val="tx1"/>
                </a:solidFill>
                <a:effectLst/>
                <a:latin typeface="Arial" panose="020B0604020202020204" pitchFamily="34" charset="0"/>
                <a:ea typeface="+mn-ea"/>
                <a:cs typeface="+mn-cs"/>
              </a:rPr>
            </a:br>
            <a:r>
              <a:rPr lang="nl-NL" sz="1200" b="1" kern="1200" dirty="0" smtClean="0">
                <a:solidFill>
                  <a:schemeClr val="tx1"/>
                </a:solidFill>
                <a:effectLst/>
                <a:latin typeface="Arial" panose="020B0604020202020204" pitchFamily="34" charset="0"/>
                <a:ea typeface="+mn-ea"/>
                <a:cs typeface="+mn-cs"/>
              </a:rPr>
              <a:t>CC:</a:t>
            </a:r>
            <a:r>
              <a:rPr lang="nl-NL" sz="1200" kern="1200" dirty="0" smtClean="0">
                <a:solidFill>
                  <a:schemeClr val="tx1"/>
                </a:solidFill>
                <a:effectLst/>
                <a:latin typeface="Arial" panose="020B0604020202020204" pitchFamily="34" charset="0"/>
                <a:ea typeface="+mn-ea"/>
                <a:cs typeface="+mn-cs"/>
              </a:rPr>
              <a:t> Diederik Van Driessche &lt;</a:t>
            </a:r>
            <a:r>
              <a:rPr lang="nl-NL" sz="1200" u="sng" kern="1200" dirty="0" smtClean="0">
                <a:solidFill>
                  <a:schemeClr val="tx1"/>
                </a:solidFill>
                <a:effectLst/>
                <a:latin typeface="Arial" panose="020B0604020202020204" pitchFamily="34" charset="0"/>
                <a:ea typeface="+mn-ea"/>
                <a:cs typeface="+mn-cs"/>
                <a:hlinkClick r:id="rId5"/>
              </a:rPr>
              <a:t>diederik.vandriessche@mips.be</a:t>
            </a:r>
            <a:r>
              <a:rPr lang="nl-NL" sz="1200" kern="1200" dirty="0" smtClean="0">
                <a:solidFill>
                  <a:schemeClr val="tx1"/>
                </a:solidFill>
                <a:effectLst/>
                <a:latin typeface="Arial" panose="020B0604020202020204" pitchFamily="34" charset="0"/>
                <a:ea typeface="+mn-ea"/>
                <a:cs typeface="+mn-cs"/>
              </a:rPr>
              <a:t>&gt;; Sofie Timmers &lt;</a:t>
            </a:r>
            <a:r>
              <a:rPr lang="nl-NL" sz="1200" u="sng" kern="1200" dirty="0" smtClean="0">
                <a:solidFill>
                  <a:schemeClr val="tx1"/>
                </a:solidFill>
                <a:effectLst/>
                <a:latin typeface="Arial" panose="020B0604020202020204" pitchFamily="34" charset="0"/>
                <a:ea typeface="+mn-ea"/>
                <a:cs typeface="+mn-cs"/>
                <a:hlinkClick r:id="rId6"/>
              </a:rPr>
              <a:t>sofie.timmers@hogent.be</a:t>
            </a:r>
            <a:r>
              <a:rPr lang="nl-NL" sz="1200" kern="1200" dirty="0" smtClean="0">
                <a:solidFill>
                  <a:schemeClr val="tx1"/>
                </a:solidFill>
                <a:effectLst/>
                <a:latin typeface="Arial" panose="020B0604020202020204" pitchFamily="34" charset="0"/>
                <a:ea typeface="+mn-ea"/>
                <a:cs typeface="+mn-cs"/>
              </a:rPr>
              <a:t>&gt;; Pieter De Smet &lt;</a:t>
            </a:r>
            <a:r>
              <a:rPr lang="nl-NL" sz="1200" u="sng" kern="1200" dirty="0" smtClean="0">
                <a:solidFill>
                  <a:schemeClr val="tx1"/>
                </a:solidFill>
                <a:effectLst/>
                <a:latin typeface="Arial" panose="020B0604020202020204" pitchFamily="34" charset="0"/>
                <a:ea typeface="+mn-ea"/>
                <a:cs typeface="+mn-cs"/>
                <a:hlinkClick r:id="rId7"/>
              </a:rPr>
              <a:t>pieter.de.smet@mips.be</a:t>
            </a:r>
            <a:r>
              <a:rPr lang="nl-NL" sz="1200" kern="1200" dirty="0" smtClean="0">
                <a:solidFill>
                  <a:schemeClr val="tx1"/>
                </a:solidFill>
                <a:effectLst/>
                <a:latin typeface="Arial" panose="020B0604020202020204" pitchFamily="34" charset="0"/>
                <a:ea typeface="+mn-ea"/>
                <a:cs typeface="+mn-cs"/>
              </a:rPr>
              <a:t>&gt;</a:t>
            </a:r>
            <a:br>
              <a:rPr lang="nl-NL" sz="1200" kern="1200" dirty="0" smtClean="0">
                <a:solidFill>
                  <a:schemeClr val="tx1"/>
                </a:solidFill>
                <a:effectLst/>
                <a:latin typeface="Arial" panose="020B0604020202020204" pitchFamily="34" charset="0"/>
                <a:ea typeface="+mn-ea"/>
                <a:cs typeface="+mn-cs"/>
              </a:rPr>
            </a:br>
            <a:r>
              <a:rPr lang="nl-NL" sz="1200" b="1" kern="1200" dirty="0" smtClean="0">
                <a:solidFill>
                  <a:schemeClr val="tx1"/>
                </a:solidFill>
                <a:effectLst/>
                <a:latin typeface="Arial" panose="020B0604020202020204" pitchFamily="34" charset="0"/>
                <a:ea typeface="+mn-ea"/>
                <a:cs typeface="+mn-cs"/>
              </a:rPr>
              <a:t>Onderwerp:</a:t>
            </a:r>
            <a:r>
              <a:rPr lang="nl-NL" sz="1200" kern="1200" dirty="0" smtClean="0">
                <a:solidFill>
                  <a:schemeClr val="tx1"/>
                </a:solidFill>
                <a:effectLst/>
                <a:latin typeface="Arial" panose="020B0604020202020204" pitchFamily="34" charset="0"/>
                <a:ea typeface="+mn-ea"/>
                <a:cs typeface="+mn-cs"/>
              </a:rPr>
              <a:t> RE: gastles GLIMS HOGENT</a:t>
            </a:r>
            <a:endParaRPr lang="en-US" sz="1200" kern="1200" dirty="0" smtClean="0">
              <a:solidFill>
                <a:schemeClr val="tx1"/>
              </a:solidFill>
              <a:effectLst/>
              <a:latin typeface="Arial" panose="020B0604020202020204" pitchFamily="34" charset="0"/>
              <a:ea typeface="+mn-ea"/>
              <a:cs typeface="+mn-cs"/>
            </a:endParaRPr>
          </a:p>
          <a:p>
            <a:r>
              <a:rPr lang="nl-BE"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Dag Brita,</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Ik heb 6 december genoteerd in mijn agenda.</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Persoonlijk ben ik sterk geïnteresseerd in </a:t>
            </a:r>
            <a:r>
              <a:rPr lang="nl-NL" sz="1200" b="1" kern="1200" dirty="0" smtClean="0">
                <a:solidFill>
                  <a:schemeClr val="tx1"/>
                </a:solidFill>
                <a:effectLst/>
                <a:latin typeface="Arial" panose="020B0604020202020204" pitchFamily="34" charset="0"/>
                <a:ea typeface="+mn-ea"/>
                <a:cs typeface="+mn-cs"/>
              </a:rPr>
              <a:t>Interoperabiliteit</a:t>
            </a:r>
            <a:r>
              <a:rPr lang="nl-NL" sz="1200" kern="1200" dirty="0" smtClean="0">
                <a:solidFill>
                  <a:schemeClr val="tx1"/>
                </a:solidFill>
                <a:effectLst/>
                <a:latin typeface="Arial" panose="020B0604020202020204" pitchFamily="34" charset="0"/>
                <a:ea typeface="+mn-ea"/>
                <a:cs typeface="+mn-cs"/>
              </a:rPr>
              <a:t>, communicatie tussen LIS en externe systemen.</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Hierom zou ik iets willen brengen over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fr-FR" sz="1200" kern="1200" dirty="0" smtClean="0">
                <a:solidFill>
                  <a:schemeClr val="tx1"/>
                </a:solidFill>
                <a:effectLst/>
                <a:latin typeface="Arial" panose="020B0604020202020204" pitchFamily="34" charset="0"/>
                <a:ea typeface="+mn-ea"/>
                <a:cs typeface="+mn-cs"/>
              </a:rPr>
              <a:t>LOINC : </a:t>
            </a:r>
            <a:r>
              <a:rPr lang="fr-FR" sz="1200" u="sng" kern="1200" dirty="0" smtClean="0">
                <a:solidFill>
                  <a:schemeClr val="tx1"/>
                </a:solidFill>
                <a:effectLst/>
                <a:latin typeface="Arial" panose="020B0604020202020204" pitchFamily="34" charset="0"/>
                <a:ea typeface="+mn-ea"/>
                <a:cs typeface="+mn-cs"/>
                <a:hlinkClick r:id="rId8"/>
              </a:rPr>
              <a:t>https://loinc.org/</a:t>
            </a:r>
            <a:endParaRPr lang="en-US" sz="1200" kern="1200" dirty="0" smtClean="0">
              <a:solidFill>
                <a:schemeClr val="tx1"/>
              </a:solidFill>
              <a:effectLst/>
              <a:latin typeface="Arial" panose="020B0604020202020204" pitchFamily="34" charset="0"/>
              <a:ea typeface="+mn-ea"/>
              <a:cs typeface="+mn-cs"/>
            </a:endParaRPr>
          </a:p>
          <a:p>
            <a:r>
              <a:rPr lang="fr-FR" sz="1200" kern="1200" dirty="0" smtClean="0">
                <a:solidFill>
                  <a:schemeClr val="tx1"/>
                </a:solidFill>
                <a:effectLst/>
                <a:latin typeface="Arial" panose="020B0604020202020204" pitchFamily="34" charset="0"/>
                <a:ea typeface="+mn-ea"/>
                <a:cs typeface="+mn-cs"/>
              </a:rPr>
              <a:t>SNOMED-CT : </a:t>
            </a:r>
            <a:r>
              <a:rPr lang="fr-FR" sz="1200" u="sng" kern="1200" dirty="0" smtClean="0">
                <a:solidFill>
                  <a:schemeClr val="tx1"/>
                </a:solidFill>
                <a:effectLst/>
                <a:latin typeface="Arial" panose="020B0604020202020204" pitchFamily="34" charset="0"/>
                <a:ea typeface="+mn-ea"/>
                <a:cs typeface="+mn-cs"/>
                <a:hlinkClick r:id="rId9"/>
              </a:rPr>
              <a:t>https://www.snomed.org/</a:t>
            </a:r>
            <a:endParaRPr lang="en-US" sz="1200" kern="1200" dirty="0" smtClean="0">
              <a:solidFill>
                <a:schemeClr val="tx1"/>
              </a:solidFill>
              <a:effectLst/>
              <a:latin typeface="Arial" panose="020B0604020202020204" pitchFamily="34" charset="0"/>
              <a:ea typeface="+mn-ea"/>
              <a:cs typeface="+mn-cs"/>
            </a:endParaRPr>
          </a:p>
          <a:p>
            <a:r>
              <a:rPr lang="fr-FR" sz="1200" kern="1200" dirty="0" smtClean="0">
                <a:solidFill>
                  <a:schemeClr val="tx1"/>
                </a:solidFill>
                <a:effectLst/>
                <a:latin typeface="Arial" panose="020B0604020202020204" pitchFamily="34" charset="0"/>
                <a:ea typeface="+mn-ea"/>
                <a:cs typeface="+mn-cs"/>
              </a:rPr>
              <a:t>UCUM : </a:t>
            </a:r>
            <a:r>
              <a:rPr lang="fr-FR" sz="1200" u="sng" kern="1200" dirty="0" smtClean="0">
                <a:solidFill>
                  <a:schemeClr val="tx1"/>
                </a:solidFill>
                <a:effectLst/>
                <a:latin typeface="Arial" panose="020B0604020202020204" pitchFamily="34" charset="0"/>
                <a:ea typeface="+mn-ea"/>
                <a:cs typeface="+mn-cs"/>
                <a:hlinkClick r:id="rId10"/>
              </a:rPr>
              <a:t>http://unitsofmeasure.org/trac</a:t>
            </a:r>
            <a:endParaRPr lang="en-US" sz="1200" kern="1200" dirty="0" smtClean="0">
              <a:solidFill>
                <a:schemeClr val="tx1"/>
              </a:solidFill>
              <a:effectLst/>
              <a:latin typeface="Arial" panose="020B0604020202020204" pitchFamily="34" charset="0"/>
              <a:ea typeface="+mn-ea"/>
              <a:cs typeface="+mn-cs"/>
            </a:endParaRPr>
          </a:p>
          <a:p>
            <a:r>
              <a:rPr lang="fr-FR" sz="1200" kern="1200" dirty="0" smtClean="0">
                <a:solidFill>
                  <a:schemeClr val="tx1"/>
                </a:solidFill>
                <a:effectLst/>
                <a:latin typeface="Arial" panose="020B0604020202020204" pitchFamily="34" charset="0"/>
                <a:ea typeface="+mn-ea"/>
                <a:cs typeface="+mn-cs"/>
              </a:rPr>
              <a:t>IHE : </a:t>
            </a:r>
            <a:r>
              <a:rPr lang="fr-FR" sz="1200" u="sng" kern="1200" dirty="0" smtClean="0">
                <a:solidFill>
                  <a:schemeClr val="tx1"/>
                </a:solidFill>
                <a:effectLst/>
                <a:latin typeface="Arial" panose="020B0604020202020204" pitchFamily="34" charset="0"/>
                <a:ea typeface="+mn-ea"/>
                <a:cs typeface="+mn-cs"/>
                <a:hlinkClick r:id="rId11"/>
              </a:rPr>
              <a:t>https://www.ihe.net/</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Met een focus op Laboratory Medicine : </a:t>
            </a:r>
            <a:r>
              <a:rPr lang="nl-NL" sz="1200" u="sng" kern="1200" dirty="0" smtClean="0">
                <a:solidFill>
                  <a:schemeClr val="tx1"/>
                </a:solidFill>
                <a:effectLst/>
                <a:latin typeface="Arial" panose="020B0604020202020204" pitchFamily="34" charset="0"/>
                <a:ea typeface="+mn-ea"/>
                <a:cs typeface="+mn-cs"/>
                <a:hlinkClick r:id="rId12"/>
              </a:rPr>
              <a:t>https://www.ihe.net/ihe_domains/ihe_pathology_and_laboratory_medicine/</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Aan de hand van deze informatie zou ik iets meer kunnen vertellen rond :</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Elektronisch aanvragen versturen naar het laboratorium</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Elektronisch resultaten rapporteren naar </a:t>
            </a:r>
            <a:r>
              <a:rPr lang="nl-NL" sz="1200" kern="1200" dirty="0" err="1" smtClean="0">
                <a:solidFill>
                  <a:schemeClr val="tx1"/>
                </a:solidFill>
                <a:effectLst/>
                <a:latin typeface="Arial" panose="020B0604020202020204" pitchFamily="34" charset="0"/>
                <a:ea typeface="+mn-ea"/>
                <a:cs typeface="+mn-cs"/>
              </a:rPr>
              <a:t>Cyberlab</a:t>
            </a:r>
            <a:r>
              <a:rPr lang="nl-NL" sz="1200" kern="1200" dirty="0" smtClean="0">
                <a:solidFill>
                  <a:schemeClr val="tx1"/>
                </a:solidFill>
                <a:effectLst/>
                <a:latin typeface="Arial" panose="020B0604020202020204" pitchFamily="34" charset="0"/>
                <a:ea typeface="+mn-ea"/>
                <a:cs typeface="+mn-cs"/>
              </a:rPr>
              <a:t>, huisartsen, eHealth</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Elektronische uitwisseling van onderzoeken tussen verschillende laboratoria</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Communicatie met een analyzer</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Communicatie met een Robot (verdeelautomaat, straat, …)</a:t>
            </a:r>
            <a:endParaRPr lang="en-US" sz="1200" kern="1200" dirty="0" smtClean="0">
              <a:solidFill>
                <a:schemeClr val="tx1"/>
              </a:solidFill>
              <a:effectLst/>
              <a:latin typeface="Arial" panose="020B0604020202020204" pitchFamily="34" charset="0"/>
              <a:ea typeface="+mn-ea"/>
              <a:cs typeface="+mn-cs"/>
            </a:endParaRPr>
          </a:p>
          <a:p>
            <a:pPr lvl="1"/>
            <a:r>
              <a:rPr lang="nl-NL" sz="1200" kern="1200" dirty="0" smtClean="0">
                <a:solidFill>
                  <a:schemeClr val="tx1"/>
                </a:solidFill>
                <a:effectLst/>
                <a:latin typeface="Arial" panose="020B0604020202020204" pitchFamily="34" charset="0"/>
                <a:ea typeface="+mn-ea"/>
                <a:cs typeface="+mn-cs"/>
              </a:rPr>
              <a:t>Indien er Wifi/Internet + </a:t>
            </a:r>
            <a:r>
              <a:rPr lang="nl-NL" sz="1200" kern="1200" dirty="0" err="1" smtClean="0">
                <a:solidFill>
                  <a:schemeClr val="tx1"/>
                </a:solidFill>
                <a:effectLst/>
                <a:latin typeface="Arial" panose="020B0604020202020204" pitchFamily="34" charset="0"/>
                <a:ea typeface="+mn-ea"/>
                <a:cs typeface="+mn-cs"/>
              </a:rPr>
              <a:t>hdmi</a:t>
            </a:r>
            <a:r>
              <a:rPr lang="nl-NL" sz="1200" kern="1200" dirty="0" smtClean="0">
                <a:solidFill>
                  <a:schemeClr val="tx1"/>
                </a:solidFill>
                <a:effectLst/>
                <a:latin typeface="Arial" panose="020B0604020202020204" pitchFamily="34" charset="0"/>
                <a:ea typeface="+mn-ea"/>
                <a:cs typeface="+mn-cs"/>
              </a:rPr>
              <a:t>/geluid aanwezig is, kan ik de les aanvullen met video (YouTube) informatie</a:t>
            </a:r>
            <a:endParaRPr lang="en-US" sz="1200" kern="1200" dirty="0" smtClean="0">
              <a:solidFill>
                <a:schemeClr val="tx1"/>
              </a:solidFill>
              <a:effectLst/>
              <a:latin typeface="Arial" panose="020B0604020202020204" pitchFamily="34" charset="0"/>
              <a:ea typeface="+mn-ea"/>
              <a:cs typeface="+mn-cs"/>
            </a:endParaRPr>
          </a:p>
          <a:p>
            <a:pPr lvl="1"/>
            <a:r>
              <a:rPr lang="en-US" sz="1200" kern="1200" dirty="0" err="1" smtClean="0">
                <a:solidFill>
                  <a:schemeClr val="tx1"/>
                </a:solidFill>
                <a:effectLst/>
                <a:latin typeface="Arial" panose="020B0604020202020204" pitchFamily="34" charset="0"/>
                <a:ea typeface="+mn-ea"/>
                <a:cs typeface="+mn-cs"/>
              </a:rPr>
              <a:t>Vb</a:t>
            </a:r>
            <a:r>
              <a:rPr lang="en-US" sz="1200" kern="1200" dirty="0" smtClean="0">
                <a:solidFill>
                  <a:schemeClr val="tx1"/>
                </a:solidFill>
                <a:effectLst/>
                <a:latin typeface="Arial" panose="020B0604020202020204" pitchFamily="34" charset="0"/>
                <a:ea typeface="+mn-ea"/>
                <a:cs typeface="+mn-cs"/>
              </a:rPr>
              <a:t> : </a:t>
            </a:r>
            <a:r>
              <a:rPr lang="en-US" sz="1200" kern="1200" dirty="0" err="1" smtClean="0">
                <a:solidFill>
                  <a:schemeClr val="tx1"/>
                </a:solidFill>
                <a:effectLst/>
                <a:latin typeface="Arial" panose="020B0604020202020204" pitchFamily="34" charset="0"/>
                <a:ea typeface="+mn-ea"/>
                <a:cs typeface="+mn-cs"/>
              </a:rPr>
              <a:t>Aptio</a:t>
            </a:r>
            <a:r>
              <a:rPr lang="en-US" sz="1200" kern="1200" dirty="0" smtClean="0">
                <a:solidFill>
                  <a:schemeClr val="tx1"/>
                </a:solidFill>
                <a:effectLst/>
                <a:latin typeface="Arial" panose="020B0604020202020204" pitchFamily="34" charset="0"/>
                <a:ea typeface="+mn-ea"/>
                <a:cs typeface="+mn-cs"/>
              </a:rPr>
              <a:t> : </a:t>
            </a:r>
            <a:r>
              <a:rPr lang="en-US" sz="1200" u="sng" kern="1200" dirty="0" smtClean="0">
                <a:solidFill>
                  <a:schemeClr val="tx1"/>
                </a:solidFill>
                <a:effectLst/>
                <a:latin typeface="Arial" panose="020B0604020202020204" pitchFamily="34" charset="0"/>
                <a:ea typeface="+mn-ea"/>
                <a:cs typeface="+mn-cs"/>
                <a:hlinkClick r:id="rId13"/>
              </a:rPr>
              <a:t>https://www.youtube.com/watch?v=d4skJytxdy0</a:t>
            </a:r>
            <a:endParaRPr lang="en-US" sz="1200" kern="1200" dirty="0" smtClean="0">
              <a:solidFill>
                <a:schemeClr val="tx1"/>
              </a:solidFill>
              <a:effectLst/>
              <a:latin typeface="Arial" panose="020B0604020202020204" pitchFamily="34" charset="0"/>
              <a:ea typeface="+mn-ea"/>
              <a:cs typeface="+mn-cs"/>
            </a:endParaRPr>
          </a:p>
          <a:p>
            <a:pPr lvl="1"/>
            <a:r>
              <a:rPr lang="en-US" sz="1200" kern="1200" dirty="0" err="1" smtClean="0">
                <a:solidFill>
                  <a:schemeClr val="tx1"/>
                </a:solidFill>
                <a:effectLst/>
                <a:latin typeface="Arial" panose="020B0604020202020204" pitchFamily="34" charset="0"/>
                <a:ea typeface="+mn-ea"/>
                <a:cs typeface="+mn-cs"/>
              </a:rPr>
              <a:t>Vb</a:t>
            </a:r>
            <a:r>
              <a:rPr lang="en-US" sz="1200" kern="1200" dirty="0" smtClean="0">
                <a:solidFill>
                  <a:schemeClr val="tx1"/>
                </a:solidFill>
                <a:effectLst/>
                <a:latin typeface="Arial" panose="020B0604020202020204" pitchFamily="34" charset="0"/>
                <a:ea typeface="+mn-ea"/>
                <a:cs typeface="+mn-cs"/>
              </a:rPr>
              <a:t> : GLP systems : </a:t>
            </a:r>
            <a:r>
              <a:rPr lang="en-US" sz="1200" u="sng" kern="1200" dirty="0" smtClean="0">
                <a:solidFill>
                  <a:schemeClr val="tx1"/>
                </a:solidFill>
                <a:effectLst/>
                <a:latin typeface="Arial" panose="020B0604020202020204" pitchFamily="34" charset="0"/>
                <a:ea typeface="+mn-ea"/>
                <a:cs typeface="+mn-cs"/>
                <a:hlinkClick r:id="rId14"/>
              </a:rPr>
              <a:t>https://www.youtube.com/watch?v=X3qTuknkokE</a:t>
            </a:r>
            <a:r>
              <a:rPr lang="en-US" sz="1200" kern="1200" dirty="0" smtClean="0">
                <a:solidFill>
                  <a:schemeClr val="tx1"/>
                </a:solidFill>
                <a:effectLst/>
                <a:latin typeface="Arial" panose="020B0604020202020204" pitchFamily="34" charset="0"/>
                <a:ea typeface="+mn-ea"/>
                <a:cs typeface="+mn-cs"/>
              </a:rPr>
              <a:t> </a:t>
            </a:r>
          </a:p>
          <a:p>
            <a:pPr lvl="1"/>
            <a:r>
              <a:rPr lang="en-US" sz="1200" kern="1200" dirty="0" err="1" smtClean="0">
                <a:solidFill>
                  <a:schemeClr val="tx1"/>
                </a:solidFill>
                <a:effectLst/>
                <a:latin typeface="Arial" panose="020B0604020202020204" pitchFamily="34" charset="0"/>
                <a:ea typeface="+mn-ea"/>
                <a:cs typeface="+mn-cs"/>
              </a:rPr>
              <a:t>Vb</a:t>
            </a:r>
            <a:r>
              <a:rPr lang="en-US" sz="1200" kern="1200" dirty="0" smtClean="0">
                <a:solidFill>
                  <a:schemeClr val="tx1"/>
                </a:solidFill>
                <a:effectLst/>
                <a:latin typeface="Arial" panose="020B0604020202020204" pitchFamily="34" charset="0"/>
                <a:ea typeface="+mn-ea"/>
                <a:cs typeface="+mn-cs"/>
              </a:rPr>
              <a:t> : COPAN </a:t>
            </a:r>
            <a:r>
              <a:rPr lang="en-US" sz="1200" kern="1200" dirty="0" err="1" smtClean="0">
                <a:solidFill>
                  <a:schemeClr val="tx1"/>
                </a:solidFill>
                <a:effectLst/>
                <a:latin typeface="Arial" panose="020B0604020202020204" pitchFamily="34" charset="0"/>
                <a:ea typeface="+mn-ea"/>
                <a:cs typeface="+mn-cs"/>
              </a:rPr>
              <a:t>WASPlab</a:t>
            </a:r>
            <a:r>
              <a:rPr lang="en-US" sz="1200" kern="1200" dirty="0" smtClean="0">
                <a:solidFill>
                  <a:schemeClr val="tx1"/>
                </a:solidFill>
                <a:effectLst/>
                <a:latin typeface="Arial" panose="020B0604020202020204" pitchFamily="34" charset="0"/>
                <a:ea typeface="+mn-ea"/>
                <a:cs typeface="+mn-cs"/>
              </a:rPr>
              <a:t> : </a:t>
            </a:r>
            <a:r>
              <a:rPr lang="en-US" sz="1200" u="sng" kern="1200" dirty="0" smtClean="0">
                <a:solidFill>
                  <a:schemeClr val="tx1"/>
                </a:solidFill>
                <a:effectLst/>
                <a:latin typeface="Arial" panose="020B0604020202020204" pitchFamily="34" charset="0"/>
                <a:ea typeface="+mn-ea"/>
                <a:cs typeface="+mn-cs"/>
                <a:hlinkClick r:id="rId15"/>
              </a:rPr>
              <a:t>https://www.youtube.com/watch?v=AFQBPoQZZ9Y&amp;t=14s</a:t>
            </a:r>
            <a:r>
              <a:rPr lang="en-US" sz="1200" kern="1200" dirty="0" smtClean="0">
                <a:solidFill>
                  <a:schemeClr val="tx1"/>
                </a:solidFill>
                <a:effectLst/>
                <a:latin typeface="Arial" panose="020B0604020202020204" pitchFamily="34" charset="0"/>
                <a:ea typeface="+mn-ea"/>
                <a:cs typeface="+mn-cs"/>
              </a:rPr>
              <a:t>  </a:t>
            </a:r>
          </a:p>
          <a:p>
            <a:pPr lvl="0"/>
            <a:r>
              <a:rPr lang="nl-NL" sz="1200" kern="1200" dirty="0" smtClean="0">
                <a:solidFill>
                  <a:schemeClr val="tx1"/>
                </a:solidFill>
                <a:effectLst/>
                <a:latin typeface="Arial" panose="020B0604020202020204" pitchFamily="34" charset="0"/>
                <a:ea typeface="+mn-ea"/>
                <a:cs typeface="+mn-cs"/>
              </a:rPr>
              <a:t>Point of care </a:t>
            </a:r>
            <a:r>
              <a:rPr lang="nl-NL" sz="1200" kern="1200" dirty="0" err="1" smtClean="0">
                <a:solidFill>
                  <a:schemeClr val="tx1"/>
                </a:solidFill>
                <a:effectLst/>
                <a:latin typeface="Arial" panose="020B0604020202020204" pitchFamily="34" charset="0"/>
                <a:ea typeface="+mn-ea"/>
                <a:cs typeface="+mn-cs"/>
              </a:rPr>
              <a:t>testing</a:t>
            </a:r>
            <a:endParaRPr lang="en-US" sz="1200" kern="1200" dirty="0" smtClean="0">
              <a:solidFill>
                <a:schemeClr val="tx1"/>
              </a:solidFill>
              <a:effectLst/>
              <a:latin typeface="Arial" panose="020B0604020202020204" pitchFamily="34" charset="0"/>
              <a:ea typeface="+mn-ea"/>
              <a:cs typeface="+mn-cs"/>
            </a:endParaRPr>
          </a:p>
          <a:p>
            <a:pPr lvl="0"/>
            <a:r>
              <a:rPr lang="nl-NL" sz="1200" kern="1200" dirty="0" smtClean="0">
                <a:solidFill>
                  <a:schemeClr val="tx1"/>
                </a:solidFill>
                <a:effectLst/>
                <a:latin typeface="Arial" panose="020B0604020202020204" pitchFamily="34" charset="0"/>
                <a:ea typeface="+mn-ea"/>
                <a:cs typeface="+mn-cs"/>
              </a:rPr>
              <a:t>Misschien kan ik ook iets over patiënten administratie</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Graag verneem ik of de leerlingen al iets van dergelijke kreten gehoord hebben en of een dergelijke inhoud past in deze opleiding.</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 </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Groeten,</a:t>
            </a:r>
            <a:endParaRPr lang="en-US" sz="1200" kern="1200" dirty="0" smtClean="0">
              <a:solidFill>
                <a:schemeClr val="tx1"/>
              </a:solidFill>
              <a:effectLst/>
              <a:latin typeface="Arial" panose="020B0604020202020204" pitchFamily="34" charset="0"/>
              <a:ea typeface="+mn-ea"/>
              <a:cs typeface="+mn-cs"/>
            </a:endParaRPr>
          </a:p>
          <a:p>
            <a:r>
              <a:rPr lang="nl-NL" sz="1200" kern="1200" dirty="0" smtClean="0">
                <a:solidFill>
                  <a:schemeClr val="tx1"/>
                </a:solidFill>
                <a:effectLst/>
                <a:latin typeface="Arial" panose="020B0604020202020204" pitchFamily="34" charset="0"/>
                <a:ea typeface="+mn-ea"/>
                <a:cs typeface="+mn-cs"/>
              </a:rPr>
              <a:t>Filip</a:t>
            </a:r>
            <a:endParaRPr lang="en-US" sz="1200" kern="1200" dirty="0" smtClean="0">
              <a:solidFill>
                <a:schemeClr val="tx1"/>
              </a:solidFill>
              <a:effectLst/>
              <a:latin typeface="Arial" panose="020B0604020202020204" pitchFamily="34" charset="0"/>
              <a:ea typeface="+mn-ea"/>
              <a:cs typeface="+mn-cs"/>
            </a:endParaRPr>
          </a:p>
          <a:p>
            <a:endParaRPr lang="nl-NL" altLang="nl-BE" dirty="0"/>
          </a:p>
        </p:txBody>
      </p:sp>
    </p:spTree>
    <p:extLst>
      <p:ext uri="{BB962C8B-B14F-4D97-AF65-F5344CB8AC3E}">
        <p14:creationId xmlns:p14="http://schemas.microsoft.com/office/powerpoint/2010/main" val="12917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http://www.plan-egezondheid.be/actiepunten/13-standaarden-en-terminologiebeleid/</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11</a:t>
            </a:fld>
            <a:endParaRPr lang="nl-NL" altLang="nl-BE"/>
          </a:p>
        </p:txBody>
      </p:sp>
    </p:spTree>
    <p:extLst>
      <p:ext uri="{BB962C8B-B14F-4D97-AF65-F5344CB8AC3E}">
        <p14:creationId xmlns:p14="http://schemas.microsoft.com/office/powerpoint/2010/main" val="287410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http://www.plan-egezondheid.be/lexicon/</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12</a:t>
            </a:fld>
            <a:endParaRPr lang="nl-NL" altLang="nl-BE"/>
          </a:p>
        </p:txBody>
      </p:sp>
    </p:spTree>
    <p:extLst>
      <p:ext uri="{BB962C8B-B14F-4D97-AF65-F5344CB8AC3E}">
        <p14:creationId xmlns:p14="http://schemas.microsoft.com/office/powerpoint/2010/main" val="152211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Eenheid van Taal houdt in dat de structuur en de betekenis van medische informatie eenduidig wordt gedefinieerd, zodat gegevens die worden vastgelegd of uitgewisseld slechts op een manier kunnen worden geïnterpreteerd.</a:t>
            </a:r>
          </a:p>
          <a:p>
            <a:r>
              <a:rPr lang="nl-BE" dirty="0" smtClean="0"/>
              <a:t>Met Eenheid van Taal wordt bereikt dat heldere afspraken ontstaan tussen zorgverleners, patiënten en ICT-leveranciers over:</a:t>
            </a:r>
          </a:p>
          <a:p>
            <a:r>
              <a:rPr lang="nl-BE" dirty="0" smtClean="0"/>
              <a:t>Welke gegevens worden vastgelegd of uitgewisseld;</a:t>
            </a:r>
          </a:p>
          <a:p>
            <a:r>
              <a:rPr lang="nl-BE" dirty="0" smtClean="0"/>
              <a:t>Welke medische classificaties, coderingen en termen worden gebruikt, zodat duidelijk is wat de informatie precies betekent;</a:t>
            </a:r>
          </a:p>
          <a:p>
            <a:r>
              <a:rPr lang="nl-BE" dirty="0" smtClean="0"/>
              <a:t>Welke technische standaarden worden gebruikt om de gegevens elektronisch uit te wisselen en hoe deze standaarden worden toegepast.</a:t>
            </a:r>
          </a:p>
          <a:p>
            <a:r>
              <a:rPr lang="nl-BE" dirty="0" smtClean="0"/>
              <a:t>Dankzij deze heldere afspraken kunnen zorgverleners informatie over bijvoorbeeld diagnoses, zorgtrajecten, of medicijngebruik zo registreren dat collega’s de informatie ook kunnen gebruiken.</a:t>
            </a:r>
          </a:p>
          <a:p>
            <a:r>
              <a:rPr lang="nl-BE" dirty="0" err="1" smtClean="0"/>
              <a:t>Nictiz</a:t>
            </a:r>
            <a:r>
              <a:rPr lang="nl-BE" dirty="0" smtClean="0"/>
              <a:t> bewaakt de noodzakelijke onderlinge samenhang tussen Eenheid van Taal standaarden en werkt aan harmonisatie. </a:t>
            </a:r>
            <a:r>
              <a:rPr lang="nl-BE" dirty="0" err="1" smtClean="0"/>
              <a:t>Nictiz</a:t>
            </a:r>
            <a:r>
              <a:rPr lang="nl-BE" dirty="0" smtClean="0"/>
              <a:t> biedt zoveel mogelijk van de beschikbare standaarden aan in een </a:t>
            </a:r>
            <a:r>
              <a:rPr lang="nl-BE" dirty="0" err="1" smtClean="0"/>
              <a:t>Clinincal</a:t>
            </a:r>
            <a:r>
              <a:rPr lang="nl-BE" dirty="0" smtClean="0"/>
              <a:t> Information Data Dictionary (CIDD).</a:t>
            </a:r>
          </a:p>
          <a:p>
            <a:endParaRPr lang="en-US" dirty="0"/>
          </a:p>
        </p:txBody>
      </p:sp>
      <p:sp>
        <p:nvSpPr>
          <p:cNvPr id="4" name="Slide Number Placeholder 3"/>
          <p:cNvSpPr>
            <a:spLocks noGrp="1"/>
          </p:cNvSpPr>
          <p:nvPr>
            <p:ph type="sldNum" sz="quarter" idx="10"/>
          </p:nvPr>
        </p:nvSpPr>
        <p:spPr/>
        <p:txBody>
          <a:bodyPr/>
          <a:lstStyle/>
          <a:p>
            <a:fld id="{C5C550E1-CC73-4EB6-BB80-68FE6DFCFEAF}" type="slidenum">
              <a:rPr lang="nl-NL" smtClean="0"/>
              <a:pPr/>
              <a:t>23</a:t>
            </a:fld>
            <a:endParaRPr lang="nl-NL"/>
          </a:p>
        </p:txBody>
      </p:sp>
    </p:spTree>
    <p:extLst>
      <p:ext uri="{BB962C8B-B14F-4D97-AF65-F5344CB8AC3E}">
        <p14:creationId xmlns:p14="http://schemas.microsoft.com/office/powerpoint/2010/main" val="409750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http://decor.nictiz.nl/art-decor/snomed-ct</a:t>
            </a:r>
            <a:endParaRPr lang="en-US" dirty="0"/>
          </a:p>
        </p:txBody>
      </p:sp>
      <p:sp>
        <p:nvSpPr>
          <p:cNvPr id="4" name="Slide Number Placeholder 3"/>
          <p:cNvSpPr>
            <a:spLocks noGrp="1"/>
          </p:cNvSpPr>
          <p:nvPr>
            <p:ph type="sldNum" sz="quarter" idx="10"/>
          </p:nvPr>
        </p:nvSpPr>
        <p:spPr/>
        <p:txBody>
          <a:bodyPr/>
          <a:lstStyle/>
          <a:p>
            <a:fld id="{C5C550E1-CC73-4EB6-BB80-68FE6DFCFEAF}" type="slidenum">
              <a:rPr lang="nl-NL" smtClean="0"/>
              <a:pPr/>
              <a:t>27</a:t>
            </a:fld>
            <a:endParaRPr lang="nl-NL"/>
          </a:p>
        </p:txBody>
      </p:sp>
    </p:spTree>
    <p:extLst>
      <p:ext uri="{BB962C8B-B14F-4D97-AF65-F5344CB8AC3E}">
        <p14:creationId xmlns:p14="http://schemas.microsoft.com/office/powerpoint/2010/main" val="2788246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http://en.wikipedia.org/wiki/SNOMED_CT</a:t>
            </a:r>
            <a:endParaRPr lang="en-US" dirty="0"/>
          </a:p>
        </p:txBody>
      </p:sp>
      <p:sp>
        <p:nvSpPr>
          <p:cNvPr id="4" name="Slide Number Placeholder 3"/>
          <p:cNvSpPr>
            <a:spLocks noGrp="1"/>
          </p:cNvSpPr>
          <p:nvPr>
            <p:ph type="sldNum" sz="quarter" idx="10"/>
          </p:nvPr>
        </p:nvSpPr>
        <p:spPr/>
        <p:txBody>
          <a:bodyPr/>
          <a:lstStyle/>
          <a:p>
            <a:fld id="{C5C550E1-CC73-4EB6-BB80-68FE6DFCFEAF}" type="slidenum">
              <a:rPr lang="nl-NL" smtClean="0"/>
              <a:pPr/>
              <a:t>28</a:t>
            </a:fld>
            <a:endParaRPr lang="nl-NL"/>
          </a:p>
        </p:txBody>
      </p:sp>
    </p:spTree>
    <p:extLst>
      <p:ext uri="{BB962C8B-B14F-4D97-AF65-F5344CB8AC3E}">
        <p14:creationId xmlns:p14="http://schemas.microsoft.com/office/powerpoint/2010/main" val="12889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Bron : </a:t>
            </a:r>
          </a:p>
          <a:p>
            <a:r>
              <a:rPr lang="nl-NL" dirty="0" smtClean="0"/>
              <a:t>https://loinc.org/</a:t>
            </a:r>
          </a:p>
          <a:p>
            <a:endParaRPr lang="nl-NL" dirty="0" smtClean="0"/>
          </a:p>
          <a:p>
            <a:r>
              <a:rPr lang="nl-NL" dirty="0" smtClean="0"/>
              <a:t>https://www.health.belgium.be/nl/terminologie-en-codestelsels-loinc</a:t>
            </a:r>
          </a:p>
          <a:p>
            <a:endParaRPr lang="nl-NL" dirty="0" smtClean="0"/>
          </a:p>
          <a:p>
            <a:r>
              <a:rPr lang="nl-NL" sz="1200" b="0" i="0" kern="1200" dirty="0" smtClean="0">
                <a:solidFill>
                  <a:schemeClr val="tx1"/>
                </a:solidFill>
                <a:effectLst/>
                <a:latin typeface="Arial" panose="020B0604020202020204" pitchFamily="34" charset="0"/>
                <a:ea typeface="+mn-ea"/>
                <a:cs typeface="+mn-cs"/>
              </a:rPr>
              <a:t>Het systeem ‘</a:t>
            </a:r>
            <a:r>
              <a:rPr lang="nl-NL" sz="1200" b="0" i="0" kern="1200" dirty="0" err="1" smtClean="0">
                <a:solidFill>
                  <a:schemeClr val="tx1"/>
                </a:solidFill>
                <a:effectLst/>
                <a:latin typeface="Arial" panose="020B0604020202020204" pitchFamily="34" charset="0"/>
                <a:ea typeface="+mn-ea"/>
                <a:cs typeface="+mn-cs"/>
              </a:rPr>
              <a:t>Logical</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Observation</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Identifiers</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Names</a:t>
            </a:r>
            <a:r>
              <a:rPr lang="nl-NL" sz="1200" b="0" i="0" kern="1200" dirty="0" smtClean="0">
                <a:solidFill>
                  <a:schemeClr val="tx1"/>
                </a:solidFill>
                <a:effectLst/>
                <a:latin typeface="Arial" panose="020B0604020202020204" pitchFamily="34" charset="0"/>
                <a:ea typeface="+mn-ea"/>
                <a:cs typeface="+mn-cs"/>
              </a:rPr>
              <a:t> and Codes’, of kortweg LOINC, is een codestelsel dat werd ontwikkeld en wordt beheerd door het ‘</a:t>
            </a:r>
            <a:r>
              <a:rPr lang="nl-NL" sz="1200" b="0" i="0" kern="1200" dirty="0" err="1" smtClean="0">
                <a:solidFill>
                  <a:schemeClr val="tx1"/>
                </a:solidFill>
                <a:effectLst/>
                <a:latin typeface="Arial" panose="020B0604020202020204" pitchFamily="34" charset="0"/>
                <a:ea typeface="+mn-ea"/>
                <a:cs typeface="+mn-cs"/>
              </a:rPr>
              <a:t>Regenstrief</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Institute</a:t>
            </a:r>
            <a:r>
              <a:rPr lang="nl-NL" sz="1200" b="0" i="0" kern="1200" dirty="0" smtClean="0">
                <a:solidFill>
                  <a:schemeClr val="tx1"/>
                </a:solidFill>
                <a:effectLst/>
                <a:latin typeface="Arial" panose="020B0604020202020204" pitchFamily="34" charset="0"/>
                <a:ea typeface="+mn-ea"/>
                <a:cs typeface="+mn-cs"/>
              </a:rPr>
              <a:t>’.  LOINC is een antwoord op de behoefte naar een elektronische database voor klinische zorg en –management.  Het doel is laboratoriumaanvragen, -uitslagen en klinische begrippen te standaardiseren. Elk LOINC-concept beschrijft een test of een testresultaat en verbindt daaraan een code. Door middel van deze unieke code kan bij de uitwisseling van data een gemeenschappelijke taal gebruikt worden.</a:t>
            </a:r>
            <a:endParaRPr lang="nl-NL" dirty="0" smtClean="0"/>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37</a:t>
            </a:fld>
            <a:endParaRPr lang="nl-NL" altLang="nl-BE"/>
          </a:p>
        </p:txBody>
      </p:sp>
    </p:spTree>
    <p:extLst>
      <p:ext uri="{BB962C8B-B14F-4D97-AF65-F5344CB8AC3E}">
        <p14:creationId xmlns:p14="http://schemas.microsoft.com/office/powerpoint/2010/main" val="3636832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Bron : https://www.health.belgium.be/nl/terminologie-en-codestelsels-loinc</a:t>
            </a:r>
          </a:p>
          <a:p>
            <a:endParaRPr lang="nl-NL" dirty="0" smtClean="0"/>
          </a:p>
          <a:p>
            <a:r>
              <a:rPr lang="nl-NL" sz="1200" b="0" i="0" kern="1200" dirty="0" smtClean="0">
                <a:solidFill>
                  <a:schemeClr val="tx1"/>
                </a:solidFill>
                <a:effectLst/>
                <a:latin typeface="Arial" panose="020B0604020202020204" pitchFamily="34" charset="0"/>
                <a:ea typeface="+mn-ea"/>
                <a:cs typeface="+mn-cs"/>
              </a:rPr>
              <a:t>Het systeem ‘</a:t>
            </a:r>
            <a:r>
              <a:rPr lang="nl-NL" sz="1200" b="0" i="0" kern="1200" dirty="0" err="1" smtClean="0">
                <a:solidFill>
                  <a:schemeClr val="tx1"/>
                </a:solidFill>
                <a:effectLst/>
                <a:latin typeface="Arial" panose="020B0604020202020204" pitchFamily="34" charset="0"/>
                <a:ea typeface="+mn-ea"/>
                <a:cs typeface="+mn-cs"/>
              </a:rPr>
              <a:t>Logical</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Observation</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Identifiers</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Names</a:t>
            </a:r>
            <a:r>
              <a:rPr lang="nl-NL" sz="1200" b="0" i="0" kern="1200" dirty="0" smtClean="0">
                <a:solidFill>
                  <a:schemeClr val="tx1"/>
                </a:solidFill>
                <a:effectLst/>
                <a:latin typeface="Arial" panose="020B0604020202020204" pitchFamily="34" charset="0"/>
                <a:ea typeface="+mn-ea"/>
                <a:cs typeface="+mn-cs"/>
              </a:rPr>
              <a:t> and Codes’, of kortweg LOINC, is een codestelsel dat werd ontwikkeld en wordt beheerd door het ‘</a:t>
            </a:r>
            <a:r>
              <a:rPr lang="nl-NL" sz="1200" b="0" i="0" kern="1200" dirty="0" err="1" smtClean="0">
                <a:solidFill>
                  <a:schemeClr val="tx1"/>
                </a:solidFill>
                <a:effectLst/>
                <a:latin typeface="Arial" panose="020B0604020202020204" pitchFamily="34" charset="0"/>
                <a:ea typeface="+mn-ea"/>
                <a:cs typeface="+mn-cs"/>
              </a:rPr>
              <a:t>Regenstrief</a:t>
            </a:r>
            <a:r>
              <a:rPr lang="nl-NL" sz="1200" b="0" i="0" kern="1200" dirty="0" smtClean="0">
                <a:solidFill>
                  <a:schemeClr val="tx1"/>
                </a:solidFill>
                <a:effectLst/>
                <a:latin typeface="Arial" panose="020B0604020202020204" pitchFamily="34" charset="0"/>
                <a:ea typeface="+mn-ea"/>
                <a:cs typeface="+mn-cs"/>
              </a:rPr>
              <a:t> </a:t>
            </a:r>
            <a:r>
              <a:rPr lang="nl-NL" sz="1200" b="0" i="0" kern="1200" dirty="0" err="1" smtClean="0">
                <a:solidFill>
                  <a:schemeClr val="tx1"/>
                </a:solidFill>
                <a:effectLst/>
                <a:latin typeface="Arial" panose="020B0604020202020204" pitchFamily="34" charset="0"/>
                <a:ea typeface="+mn-ea"/>
                <a:cs typeface="+mn-cs"/>
              </a:rPr>
              <a:t>Institute</a:t>
            </a:r>
            <a:r>
              <a:rPr lang="nl-NL" sz="1200" b="0" i="0" kern="1200" dirty="0" smtClean="0">
                <a:solidFill>
                  <a:schemeClr val="tx1"/>
                </a:solidFill>
                <a:effectLst/>
                <a:latin typeface="Arial" panose="020B0604020202020204" pitchFamily="34" charset="0"/>
                <a:ea typeface="+mn-ea"/>
                <a:cs typeface="+mn-cs"/>
              </a:rPr>
              <a:t>’.  LOINC is een antwoord op de behoefte naar een elektronische database voor klinische zorg en –management.  Het doel is laboratoriumaanvragen, -uitslagen en klinische begrippen te standaardiseren. Elk LOINC-concept beschrijft een test of een testresultaat en verbindt daaraan een code. Door middel van deze unieke code kan bij de uitwisseling van data een gemeenschappelijke taal gebruikt worden.</a:t>
            </a:r>
            <a:endParaRPr lang="nl-NL" dirty="0" smtClean="0"/>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38</a:t>
            </a:fld>
            <a:endParaRPr lang="nl-NL" altLang="nl-BE"/>
          </a:p>
        </p:txBody>
      </p:sp>
    </p:spTree>
    <p:extLst>
      <p:ext uri="{BB962C8B-B14F-4D97-AF65-F5344CB8AC3E}">
        <p14:creationId xmlns:p14="http://schemas.microsoft.com/office/powerpoint/2010/main" val="4205925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https://www.health.belgium.be/nl/terminologiecentrum-terminologie-en-condestelsels-retam</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39</a:t>
            </a:fld>
            <a:endParaRPr lang="nl-NL" altLang="nl-BE"/>
          </a:p>
        </p:txBody>
      </p:sp>
    </p:spTree>
    <p:extLst>
      <p:ext uri="{BB962C8B-B14F-4D97-AF65-F5344CB8AC3E}">
        <p14:creationId xmlns:p14="http://schemas.microsoft.com/office/powerpoint/2010/main" val="197796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Bron : https://www.health.belgium.be/nl/terminologiecentrum-terminologie-en-condestelsels-retam</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40</a:t>
            </a:fld>
            <a:endParaRPr lang="nl-NL" altLang="nl-BE"/>
          </a:p>
        </p:txBody>
      </p:sp>
    </p:spTree>
    <p:extLst>
      <p:ext uri="{BB962C8B-B14F-4D97-AF65-F5344CB8AC3E}">
        <p14:creationId xmlns:p14="http://schemas.microsoft.com/office/powerpoint/2010/main" val="222961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https://www.health.belgium.be/nl/terminologiecentrum-terminologie-en-condestelsels-retam</a:t>
            </a:r>
          </a:p>
          <a:p>
            <a:r>
              <a:rPr lang="nl-NL" sz="1200" b="0" i="1" kern="1200" dirty="0" smtClean="0">
                <a:solidFill>
                  <a:schemeClr val="tx1"/>
                </a:solidFill>
                <a:effectLst/>
                <a:latin typeface="Arial" panose="020B0604020202020204" pitchFamily="34" charset="0"/>
                <a:ea typeface="+mn-ea"/>
                <a:cs typeface="+mn-cs"/>
              </a:rPr>
              <a:t>Wat is </a:t>
            </a:r>
            <a:r>
              <a:rPr lang="nl-NL" sz="1200" b="0" i="1" kern="1200" dirty="0" err="1" smtClean="0">
                <a:solidFill>
                  <a:schemeClr val="tx1"/>
                </a:solidFill>
                <a:effectLst/>
                <a:latin typeface="Arial" panose="020B0604020202020204" pitchFamily="34" charset="0"/>
                <a:ea typeface="+mn-ea"/>
                <a:cs typeface="+mn-cs"/>
              </a:rPr>
              <a:t>ReTam</a:t>
            </a:r>
            <a:r>
              <a:rPr lang="nl-NL" sz="1200" b="0" i="1" kern="1200" dirty="0" smtClean="0">
                <a:solidFill>
                  <a:schemeClr val="tx1"/>
                </a:solidFill>
                <a:effectLst/>
                <a:latin typeface="Arial" panose="020B0604020202020204" pitchFamily="34" charset="0"/>
                <a:ea typeface="+mn-ea"/>
                <a:cs typeface="+mn-cs"/>
              </a:rPr>
              <a:t> ? / Introductie </a:t>
            </a:r>
            <a:endParaRPr lang="nl-NL" sz="1200" b="0" i="0" kern="1200" dirty="0" smtClean="0">
              <a:solidFill>
                <a:schemeClr val="tx1"/>
              </a:solidFill>
              <a:effectLst/>
              <a:latin typeface="Arial" panose="020B0604020202020204" pitchFamily="34" charset="0"/>
              <a:ea typeface="+mn-ea"/>
              <a:cs typeface="+mn-cs"/>
            </a:endParaRPr>
          </a:p>
          <a:p>
            <a:r>
              <a:rPr lang="nl-NL" sz="1200" b="1" i="0" kern="1200" dirty="0" smtClean="0">
                <a:solidFill>
                  <a:schemeClr val="tx1"/>
                </a:solidFill>
                <a:effectLst/>
                <a:latin typeface="Arial" panose="020B0604020202020204" pitchFamily="34" charset="0"/>
                <a:ea typeface="+mn-ea"/>
                <a:cs typeface="+mn-cs"/>
              </a:rPr>
              <a:t>1.  Inleiding tot de Belgische set van laboratoriumcodes</a:t>
            </a:r>
          </a:p>
          <a:p>
            <a:r>
              <a:rPr lang="nl-NL" dirty="0" smtClean="0"/>
              <a:t/>
            </a:r>
            <a:br>
              <a:rPr lang="nl-NL" dirty="0" smtClean="0"/>
            </a:br>
            <a:endParaRPr lang="nl-NL" dirty="0" smtClean="0"/>
          </a:p>
          <a:p>
            <a:endParaRPr lang="nl-NL" dirty="0" smtClean="0"/>
          </a:p>
          <a:p>
            <a:r>
              <a:rPr lang="nl-NL" sz="1200" b="0" i="0" kern="1200" dirty="0" smtClean="0">
                <a:solidFill>
                  <a:schemeClr val="tx1"/>
                </a:solidFill>
                <a:effectLst/>
                <a:latin typeface="Arial" panose="020B0604020202020204" pitchFamily="34" charset="0"/>
                <a:ea typeface="+mn-ea"/>
                <a:cs typeface="+mn-cs"/>
              </a:rPr>
              <a:t>Deze authentieke bron is gebaseerd op LOINC codes (</a:t>
            </a:r>
            <a:r>
              <a:rPr lang="nl-NL" sz="1200" b="0" i="0" kern="1200" dirty="0" err="1" smtClean="0">
                <a:solidFill>
                  <a:schemeClr val="tx1"/>
                </a:solidFill>
                <a:effectLst/>
                <a:latin typeface="Arial" panose="020B0604020202020204" pitchFamily="34" charset="0"/>
                <a:ea typeface="+mn-ea"/>
                <a:cs typeface="+mn-cs"/>
              </a:rPr>
              <a:t>cfr</a:t>
            </a:r>
            <a:r>
              <a:rPr lang="nl-NL" sz="1200" b="0" i="0" kern="1200" dirty="0" smtClean="0">
                <a:solidFill>
                  <a:schemeClr val="tx1"/>
                </a:solidFill>
                <a:effectLst/>
                <a:latin typeface="Arial" panose="020B0604020202020204" pitchFamily="34" charset="0"/>
                <a:ea typeface="+mn-ea"/>
                <a:cs typeface="+mn-cs"/>
              </a:rPr>
              <a:t> Infra). Aangezien er voor een aantal vaak voorkomende concepten verschillende toepasbare LOINC-codes bestaan werden er keuzes gemaakt in overeenstemming met nationaal gebruik. Anderzijds bestaan er voor sommige concepten nog geen LOINC-codes. In die optiek werd er ook een sequentiële numerieke code (de zogenaamde code Albert) toegekend aan elk concept, zodat er toch op een unieke manier verwezen kan worden naar deze enkele concepten die (nog) geen preferentiële LOINC-code toegewezen konden krijgen.</a:t>
            </a:r>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41</a:t>
            </a:fld>
            <a:endParaRPr lang="nl-NL" altLang="nl-BE"/>
          </a:p>
        </p:txBody>
      </p:sp>
    </p:spTree>
    <p:extLst>
      <p:ext uri="{BB962C8B-B14F-4D97-AF65-F5344CB8AC3E}">
        <p14:creationId xmlns:p14="http://schemas.microsoft.com/office/powerpoint/2010/main" val="297753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#SAMENWERKEN</a:t>
            </a:r>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3</a:t>
            </a:fld>
            <a:endParaRPr lang="nl-NL" altLang="nl-BE"/>
          </a:p>
        </p:txBody>
      </p:sp>
    </p:spTree>
    <p:extLst>
      <p:ext uri="{BB962C8B-B14F-4D97-AF65-F5344CB8AC3E}">
        <p14:creationId xmlns:p14="http://schemas.microsoft.com/office/powerpoint/2010/main" val="187766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https://www.health.belgium.be/nl/terminologiecentrum-terminologie-en-condestelsels-retam</a:t>
            </a:r>
          </a:p>
          <a:p>
            <a:r>
              <a:rPr lang="nl-NL" sz="1200" b="0" i="1" kern="1200" dirty="0" smtClean="0">
                <a:solidFill>
                  <a:schemeClr val="tx1"/>
                </a:solidFill>
                <a:effectLst/>
                <a:latin typeface="Arial" panose="020B0604020202020204" pitchFamily="34" charset="0"/>
                <a:ea typeface="+mn-ea"/>
                <a:cs typeface="+mn-cs"/>
              </a:rPr>
              <a:t>Wat is </a:t>
            </a:r>
            <a:r>
              <a:rPr lang="nl-NL" sz="1200" b="0" i="1" kern="1200" dirty="0" err="1" smtClean="0">
                <a:solidFill>
                  <a:schemeClr val="tx1"/>
                </a:solidFill>
                <a:effectLst/>
                <a:latin typeface="Arial" panose="020B0604020202020204" pitchFamily="34" charset="0"/>
                <a:ea typeface="+mn-ea"/>
                <a:cs typeface="+mn-cs"/>
              </a:rPr>
              <a:t>ReTam</a:t>
            </a:r>
            <a:r>
              <a:rPr lang="nl-NL" sz="1200" b="0" i="1" kern="1200" dirty="0" smtClean="0">
                <a:solidFill>
                  <a:schemeClr val="tx1"/>
                </a:solidFill>
                <a:effectLst/>
                <a:latin typeface="Arial" panose="020B0604020202020204" pitchFamily="34" charset="0"/>
                <a:ea typeface="+mn-ea"/>
                <a:cs typeface="+mn-cs"/>
              </a:rPr>
              <a:t> ? / Introductie </a:t>
            </a:r>
            <a:endParaRPr lang="nl-NL" sz="1200" b="0" i="0" kern="1200" dirty="0" smtClean="0">
              <a:solidFill>
                <a:schemeClr val="tx1"/>
              </a:solidFill>
              <a:effectLst/>
              <a:latin typeface="Arial" panose="020B0604020202020204" pitchFamily="34" charset="0"/>
              <a:ea typeface="+mn-ea"/>
              <a:cs typeface="+mn-cs"/>
            </a:endParaRPr>
          </a:p>
          <a:p>
            <a:r>
              <a:rPr lang="nl-NL" sz="1200" b="1" i="0" kern="1200" dirty="0" smtClean="0">
                <a:solidFill>
                  <a:schemeClr val="tx1"/>
                </a:solidFill>
                <a:effectLst/>
                <a:latin typeface="Arial" panose="020B0604020202020204" pitchFamily="34" charset="0"/>
                <a:ea typeface="+mn-ea"/>
                <a:cs typeface="+mn-cs"/>
              </a:rPr>
              <a:t>1.  Inleiding tot de Belgische set van laboratoriumcodes</a:t>
            </a:r>
          </a:p>
          <a:p>
            <a:r>
              <a:rPr lang="nl-NL" dirty="0" smtClean="0"/>
              <a:t/>
            </a:r>
            <a:br>
              <a:rPr lang="nl-NL" dirty="0" smtClean="0"/>
            </a:br>
            <a:endParaRPr lang="nl-NL" dirty="0" smtClean="0"/>
          </a:p>
          <a:p>
            <a:endParaRPr lang="nl-NL" dirty="0" smtClean="0"/>
          </a:p>
          <a:p>
            <a:r>
              <a:rPr lang="nl-NL" sz="1200" b="0" i="0" kern="1200" dirty="0" smtClean="0">
                <a:solidFill>
                  <a:schemeClr val="tx1"/>
                </a:solidFill>
                <a:effectLst/>
                <a:latin typeface="Arial" panose="020B0604020202020204" pitchFamily="34" charset="0"/>
                <a:ea typeface="+mn-ea"/>
                <a:cs typeface="+mn-cs"/>
              </a:rPr>
              <a:t>Om optimaal gebruik te maken van de Belgische LOINC-subset, zullen de bestaande boodschappen voor laboresultaten geleidelijk aan plaats maken voor een boodschap op basis van HL7 CDA, dat een betere internationale compatibiliteit garandeert en het gestructureerd versturen van meer complexe resultaten, zoals gedetailleerde microbiologieresultaten of het gebruik van internationaal gestructureerde eenheidscodes (UCUM, </a:t>
            </a:r>
            <a:r>
              <a:rPr lang="nl-NL" sz="1200" b="0" i="0" kern="1200" dirty="0" err="1" smtClean="0">
                <a:solidFill>
                  <a:schemeClr val="tx1"/>
                </a:solidFill>
                <a:effectLst/>
                <a:latin typeface="Arial" panose="020B0604020202020204" pitchFamily="34" charset="0"/>
                <a:ea typeface="+mn-ea"/>
                <a:cs typeface="+mn-cs"/>
              </a:rPr>
              <a:t>cfr</a:t>
            </a:r>
            <a:r>
              <a:rPr lang="nl-NL" sz="1200" b="0" i="0" kern="1200" dirty="0" smtClean="0">
                <a:solidFill>
                  <a:schemeClr val="tx1"/>
                </a:solidFill>
                <a:effectLst/>
                <a:latin typeface="Arial" panose="020B0604020202020204" pitchFamily="34" charset="0"/>
                <a:ea typeface="+mn-ea"/>
                <a:cs typeface="+mn-cs"/>
              </a:rPr>
              <a:t> infra), mogelijk maakt.</a:t>
            </a:r>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42</a:t>
            </a:fld>
            <a:endParaRPr lang="nl-NL" altLang="nl-BE"/>
          </a:p>
        </p:txBody>
      </p:sp>
    </p:spTree>
    <p:extLst>
      <p:ext uri="{BB962C8B-B14F-4D97-AF65-F5344CB8AC3E}">
        <p14:creationId xmlns:p14="http://schemas.microsoft.com/office/powerpoint/2010/main" val="412331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45</a:t>
            </a:fld>
            <a:endParaRPr lang="nl-NL" altLang="nl-BE"/>
          </a:p>
        </p:txBody>
      </p:sp>
    </p:spTree>
    <p:extLst>
      <p:ext uri="{BB962C8B-B14F-4D97-AF65-F5344CB8AC3E}">
        <p14:creationId xmlns:p14="http://schemas.microsoft.com/office/powerpoint/2010/main" val="142333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https://www.hln.be/geld/-minister-de-block-duwt-ziekenhuizen-dieper-in-het-rood~a56863d5/</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4</a:t>
            </a:fld>
            <a:endParaRPr lang="nl-NL" altLang="nl-BE"/>
          </a:p>
        </p:txBody>
      </p:sp>
    </p:spTree>
    <p:extLst>
      <p:ext uri="{BB962C8B-B14F-4D97-AF65-F5344CB8AC3E}">
        <p14:creationId xmlns:p14="http://schemas.microsoft.com/office/powerpoint/2010/main" val="350510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https://www.rtlnieuws.nl/nieuws/laatste-videos-nieuws/video/4463581/slotervaartziekenhuis-failliet-waar-moet-ik-heen</a:t>
            </a:r>
          </a:p>
          <a:p>
            <a:endParaRPr lang="nl-NL" dirty="0" smtClean="0"/>
          </a:p>
          <a:p>
            <a:r>
              <a:rPr lang="en-US" dirty="0" smtClean="0"/>
              <a:t>https://www.youtube.com/watch?v=-UBFdp3pM8s</a:t>
            </a:r>
          </a:p>
          <a:p>
            <a:endParaRPr lang="nl-NL" dirty="0" smtClean="0"/>
          </a:p>
          <a:p>
            <a:r>
              <a:rPr lang="nl-NL" dirty="0" smtClean="0"/>
              <a:t>Bron:</a:t>
            </a:r>
          </a:p>
          <a:p>
            <a:r>
              <a:rPr lang="en-US" dirty="0" smtClean="0"/>
              <a:t>https://www.nu.nl/economie/5533631/mc-slotervaart-failliet-patienten-uiterlijk-vrijdag-overgeplaatst.html</a:t>
            </a:r>
          </a:p>
          <a:p>
            <a:r>
              <a:rPr lang="en-US" dirty="0" smtClean="0"/>
              <a:t>https://www.nu.nl/ondernemen/5533313/ijsselmeerziekenhuizen-rechtbank-failliet-verklaard.html</a:t>
            </a:r>
          </a:p>
          <a:p>
            <a:endParaRPr lang="nl-NL" dirty="0" smtClean="0"/>
          </a:p>
          <a:p>
            <a:r>
              <a:rPr lang="nl-NL" sz="1200" b="0" i="0" kern="1200" dirty="0" smtClean="0">
                <a:solidFill>
                  <a:schemeClr val="tx1"/>
                </a:solidFill>
                <a:effectLst/>
                <a:latin typeface="Arial" panose="020B0604020202020204" pitchFamily="34" charset="0"/>
                <a:ea typeface="+mn-ea"/>
                <a:cs typeface="+mn-cs"/>
              </a:rPr>
              <a:t>De IJsselmeerziekenhuizen kregen woensdag tegelijk met het MC Slotervaart in Amsterdam uitstel van betaling. Zorgverzekeraar Zilveren Kruis en de meeste andere zorgverzekeraars stoppen met de financiering.</a:t>
            </a:r>
            <a:endParaRPr lang="en-US" dirty="0" smtClean="0"/>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5</a:t>
            </a:fld>
            <a:endParaRPr lang="nl-NL" altLang="nl-BE"/>
          </a:p>
        </p:txBody>
      </p:sp>
    </p:spTree>
    <p:extLst>
      <p:ext uri="{BB962C8B-B14F-4D97-AF65-F5344CB8AC3E}">
        <p14:creationId xmlns:p14="http://schemas.microsoft.com/office/powerpoint/2010/main" val="370184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nl-NL" sz="1200" b="1" i="0" kern="1200" dirty="0" smtClean="0">
                <a:solidFill>
                  <a:schemeClr val="tx1"/>
                </a:solidFill>
                <a:effectLst/>
                <a:latin typeface="Arial" panose="020B0604020202020204" pitchFamily="34" charset="0"/>
                <a:ea typeface="+mn-ea"/>
                <a:cs typeface="+mn-cs"/>
              </a:rPr>
              <a:t>http://nl.healthcaremagazine.be/actualiteit/az-glorieux-en-az-sint-elisabeth-samen-voor-zorg/article-normal-31263.html</a:t>
            </a:r>
          </a:p>
          <a:p>
            <a:pPr marL="0" marR="0" lvl="0" indent="0" algn="l" defTabSz="914400" rtl="0" eaLnBrk="1" fontAlgn="base" latinLnBrk="0" hangingPunct="1">
              <a:lnSpc>
                <a:spcPct val="100000"/>
              </a:lnSpc>
              <a:spcBef>
                <a:spcPct val="30000"/>
              </a:spcBef>
              <a:spcAft>
                <a:spcPct val="0"/>
              </a:spcAft>
              <a:buClrTx/>
              <a:buSzTx/>
              <a:buFontTx/>
              <a:buNone/>
              <a:tabLst/>
              <a:defRPr/>
            </a:pPr>
            <a:r>
              <a:rPr lang="nl-NL" dirty="0" smtClean="0"/>
              <a:t>Uit het nieuws 1 Februari 2018</a:t>
            </a:r>
            <a:endParaRPr lang="nl-NL" sz="1200" b="1" i="0" kern="1200" dirty="0" smtClean="0">
              <a:solidFill>
                <a:schemeClr val="tx1"/>
              </a:solidFill>
              <a:effectLst/>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nl-NL" sz="1200" b="1" i="0" kern="1200" dirty="0" smtClean="0">
              <a:solidFill>
                <a:schemeClr val="tx1"/>
              </a:solidFill>
              <a:effectLst/>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nl-NL" sz="1200" b="1" i="0" kern="1200" dirty="0" smtClean="0">
                <a:solidFill>
                  <a:schemeClr val="tx1"/>
                </a:solidFill>
                <a:effectLst/>
                <a:latin typeface="Arial" panose="020B0604020202020204" pitchFamily="34" charset="0"/>
                <a:ea typeface="+mn-ea"/>
                <a:cs typeface="+mn-cs"/>
              </a:rPr>
              <a:t>AZ </a:t>
            </a:r>
            <a:r>
              <a:rPr lang="nl-NL" sz="1200" b="1" i="0" kern="1200" dirty="0" err="1" smtClean="0">
                <a:solidFill>
                  <a:schemeClr val="tx1"/>
                </a:solidFill>
                <a:effectLst/>
                <a:latin typeface="Arial" panose="020B0604020202020204" pitchFamily="34" charset="0"/>
                <a:ea typeface="+mn-ea"/>
                <a:cs typeface="+mn-cs"/>
              </a:rPr>
              <a:t>Glorieux</a:t>
            </a:r>
            <a:r>
              <a:rPr lang="nl-NL" sz="1200" b="1" i="0" kern="1200" dirty="0" smtClean="0">
                <a:solidFill>
                  <a:schemeClr val="tx1"/>
                </a:solidFill>
                <a:effectLst/>
                <a:latin typeface="Arial" panose="020B0604020202020204" pitchFamily="34" charset="0"/>
                <a:ea typeface="+mn-ea"/>
                <a:cs typeface="+mn-cs"/>
              </a:rPr>
              <a:t> en AZ Sint-Elisabeth samen voor 'Zorg'</a:t>
            </a:r>
          </a:p>
          <a:p>
            <a:r>
              <a:rPr lang="nl-NL" sz="1200" b="0" i="0" kern="1200" dirty="0" smtClean="0">
                <a:solidFill>
                  <a:schemeClr val="tx1"/>
                </a:solidFill>
                <a:effectLst/>
                <a:latin typeface="Arial" panose="020B0604020202020204" pitchFamily="34" charset="0"/>
                <a:ea typeface="+mn-ea"/>
                <a:cs typeface="+mn-cs"/>
              </a:rPr>
              <a:t>Het AZ Sint-Elisabeth Zottegem en AZ </a:t>
            </a:r>
            <a:r>
              <a:rPr lang="nl-NL" sz="1200" b="0" i="0" kern="1200" dirty="0" err="1" smtClean="0">
                <a:solidFill>
                  <a:schemeClr val="tx1"/>
                </a:solidFill>
                <a:effectLst/>
                <a:latin typeface="Arial" panose="020B0604020202020204" pitchFamily="34" charset="0"/>
                <a:ea typeface="+mn-ea"/>
                <a:cs typeface="+mn-cs"/>
              </a:rPr>
              <a:t>Glorieux</a:t>
            </a:r>
            <a:r>
              <a:rPr lang="nl-NL" sz="1200" b="0" i="0" kern="1200" dirty="0" smtClean="0">
                <a:solidFill>
                  <a:schemeClr val="tx1"/>
                </a:solidFill>
                <a:effectLst/>
                <a:latin typeface="Arial" panose="020B0604020202020204" pitchFamily="34" charset="0"/>
                <a:ea typeface="+mn-ea"/>
                <a:cs typeface="+mn-cs"/>
              </a:rPr>
              <a:t> uit Ronse gaan structureel en duurzaam samenwerken onder de noemer 'Zorg'. Dat hebben de raden van bestuur van de ziekenhuizen begin deze week besloten.</a:t>
            </a:r>
          </a:p>
          <a:p>
            <a:r>
              <a:rPr lang="nl-NL" sz="1200" b="0" i="0" kern="1200" dirty="0" smtClean="0">
                <a:solidFill>
                  <a:schemeClr val="tx1"/>
                </a:solidFill>
                <a:effectLst/>
                <a:latin typeface="Arial" panose="020B0604020202020204" pitchFamily="34" charset="0"/>
                <a:ea typeface="+mn-ea"/>
                <a:cs typeface="+mn-cs"/>
              </a:rPr>
              <a:t>Ze komen daarmee tegemoet aan de wens van minister van Volksgezondheid Maggie De Block, die net in deze editie van het magazine ook duidelijk maakt dat ze niet wil dat ook maar één ziekenhuis in België cavalier </a:t>
            </a:r>
            <a:r>
              <a:rPr lang="nl-NL" sz="1200" b="0" i="0" kern="1200" dirty="0" err="1" smtClean="0">
                <a:solidFill>
                  <a:schemeClr val="tx1"/>
                </a:solidFill>
                <a:effectLst/>
                <a:latin typeface="Arial" panose="020B0604020202020204" pitchFamily="34" charset="0"/>
                <a:ea typeface="+mn-ea"/>
                <a:cs typeface="+mn-cs"/>
              </a:rPr>
              <a:t>seul</a:t>
            </a:r>
            <a:r>
              <a:rPr lang="nl-NL" sz="1200" b="0" i="0" kern="1200" dirty="0" smtClean="0">
                <a:solidFill>
                  <a:schemeClr val="tx1"/>
                </a:solidFill>
                <a:effectLst/>
                <a:latin typeface="Arial" panose="020B0604020202020204" pitchFamily="34" charset="0"/>
                <a:ea typeface="+mn-ea"/>
                <a:cs typeface="+mn-cs"/>
              </a:rPr>
              <a:t> gaat spelen. De twee ziekenhuizen willen ook verkennende gesprekken aangaan met de ziekenhuizen van het samenwerkingsverband E17 (met ziekenhuizen AZ Maria Middelares Gent, OLV Van Lourdes Ziekenhuis in Waregem en AZ </a:t>
            </a:r>
            <a:r>
              <a:rPr lang="nl-NL" sz="1200" b="0" i="0" kern="1200" dirty="0" err="1" smtClean="0">
                <a:solidFill>
                  <a:schemeClr val="tx1"/>
                </a:solidFill>
                <a:effectLst/>
                <a:latin typeface="Arial" panose="020B0604020202020204" pitchFamily="34" charset="0"/>
                <a:ea typeface="+mn-ea"/>
                <a:cs typeface="+mn-cs"/>
              </a:rPr>
              <a:t>Groeninge</a:t>
            </a:r>
            <a:r>
              <a:rPr lang="nl-NL" sz="1200" b="0" i="0" kern="1200" dirty="0" smtClean="0">
                <a:solidFill>
                  <a:schemeClr val="tx1"/>
                </a:solidFill>
                <a:effectLst/>
                <a:latin typeface="Arial" panose="020B0604020202020204" pitchFamily="34" charset="0"/>
                <a:ea typeface="+mn-ea"/>
                <a:cs typeface="+mn-cs"/>
              </a:rPr>
              <a:t> Kortrijk).</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6</a:t>
            </a:fld>
            <a:endParaRPr lang="nl-NL" altLang="nl-BE"/>
          </a:p>
        </p:txBody>
      </p:sp>
    </p:spTree>
    <p:extLst>
      <p:ext uri="{BB962C8B-B14F-4D97-AF65-F5344CB8AC3E}">
        <p14:creationId xmlns:p14="http://schemas.microsoft.com/office/powerpoint/2010/main" val="159188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http://nl.healthcaremagazine.be/actualiteit/acht-ziekenhuizen-uit-noord-west-vlaanderen-en-meetjesland-doen-het-samen/article-normal-28919.html</a:t>
            </a:r>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7</a:t>
            </a:fld>
            <a:endParaRPr lang="nl-NL" altLang="nl-BE"/>
          </a:p>
        </p:txBody>
      </p:sp>
    </p:spTree>
    <p:extLst>
      <p:ext uri="{BB962C8B-B14F-4D97-AF65-F5344CB8AC3E}">
        <p14:creationId xmlns:p14="http://schemas.microsoft.com/office/powerpoint/2010/main" val="59628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https://www.tijd.be/politiek-economie/belgie/vlaanderen/ziekenhuizen-gaan-eindelijk-samenwerken/9888602.html</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8</a:t>
            </a:fld>
            <a:endParaRPr lang="nl-NL" altLang="nl-BE"/>
          </a:p>
        </p:txBody>
      </p:sp>
    </p:spTree>
    <p:extLst>
      <p:ext uri="{BB962C8B-B14F-4D97-AF65-F5344CB8AC3E}">
        <p14:creationId xmlns:p14="http://schemas.microsoft.com/office/powerpoint/2010/main" val="28715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https://www.maggiedeblock.be/trends-samenwerken-in-plaats-van-concurreren/</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9</a:t>
            </a:fld>
            <a:endParaRPr lang="nl-NL" altLang="nl-BE"/>
          </a:p>
        </p:txBody>
      </p:sp>
    </p:spTree>
    <p:extLst>
      <p:ext uri="{BB962C8B-B14F-4D97-AF65-F5344CB8AC3E}">
        <p14:creationId xmlns:p14="http://schemas.microsoft.com/office/powerpoint/2010/main" val="188735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http://www.plan-egezondheid.be/</a:t>
            </a:r>
          </a:p>
          <a:p>
            <a:endParaRPr lang="nl-NL" dirty="0" smtClean="0"/>
          </a:p>
          <a:p>
            <a:r>
              <a:rPr lang="en-US" sz="1200" b="0" i="0" kern="1200" dirty="0" err="1" smtClean="0">
                <a:solidFill>
                  <a:schemeClr val="tx1"/>
                </a:solidFill>
                <a:effectLst/>
                <a:latin typeface="Arial" panose="020B0604020202020204" pitchFamily="34" charset="0"/>
                <a:ea typeface="+mn-ea"/>
                <a:cs typeface="+mn-cs"/>
              </a:rPr>
              <a:t>Sumehr</a:t>
            </a:r>
            <a:r>
              <a:rPr lang="en-US" sz="1200" b="0" i="0" kern="1200" dirty="0" smtClean="0">
                <a:solidFill>
                  <a:schemeClr val="tx1"/>
                </a:solidFill>
                <a:effectLst/>
                <a:latin typeface="Arial" panose="020B0604020202020204" pitchFamily="34" charset="0"/>
                <a:ea typeface="+mn-ea"/>
                <a:cs typeface="+mn-cs"/>
              </a:rPr>
              <a:t> </a:t>
            </a:r>
            <a:r>
              <a:rPr lang="en-US" sz="1200" b="0" i="0" kern="1200" dirty="0" err="1" smtClean="0">
                <a:solidFill>
                  <a:schemeClr val="tx1"/>
                </a:solidFill>
                <a:effectLst/>
                <a:latin typeface="Arial" panose="020B0604020202020204" pitchFamily="34" charset="0"/>
                <a:ea typeface="+mn-ea"/>
                <a:cs typeface="+mn-cs"/>
              </a:rPr>
              <a:t>staat</a:t>
            </a:r>
            <a:r>
              <a:rPr lang="en-US" sz="1200" b="0" i="0" kern="1200" dirty="0" smtClean="0">
                <a:solidFill>
                  <a:schemeClr val="tx1"/>
                </a:solidFill>
                <a:effectLst/>
                <a:latin typeface="Arial" panose="020B0604020202020204" pitchFamily="34" charset="0"/>
                <a:ea typeface="+mn-ea"/>
                <a:cs typeface="+mn-cs"/>
              </a:rPr>
              <a:t> </a:t>
            </a:r>
            <a:r>
              <a:rPr lang="en-US" sz="1200" b="0" i="0" kern="1200" dirty="0" err="1" smtClean="0">
                <a:solidFill>
                  <a:schemeClr val="tx1"/>
                </a:solidFill>
                <a:effectLst/>
                <a:latin typeface="Arial" panose="020B0604020202020204" pitchFamily="34" charset="0"/>
                <a:ea typeface="+mn-ea"/>
                <a:cs typeface="+mn-cs"/>
              </a:rPr>
              <a:t>voor</a:t>
            </a:r>
            <a:r>
              <a:rPr lang="en-US" sz="1200" b="0" i="0" kern="1200" dirty="0" smtClean="0">
                <a:solidFill>
                  <a:schemeClr val="tx1"/>
                </a:solidFill>
                <a:effectLst/>
                <a:latin typeface="Arial" panose="020B0604020202020204" pitchFamily="34" charset="0"/>
                <a:ea typeface="+mn-ea"/>
                <a:cs typeface="+mn-cs"/>
              </a:rPr>
              <a:t> Summarized Electronic Health Record</a:t>
            </a:r>
          </a:p>
          <a:p>
            <a:endParaRPr lang="nl-NL" sz="1200" b="0" i="0" kern="1200" dirty="0" smtClean="0">
              <a:solidFill>
                <a:schemeClr val="tx1"/>
              </a:solidFill>
              <a:effectLst/>
              <a:latin typeface="Arial" panose="020B0604020202020204" pitchFamily="34" charset="0"/>
              <a:ea typeface="+mn-ea"/>
              <a:cs typeface="+mn-cs"/>
            </a:endParaRPr>
          </a:p>
          <a:p>
            <a:r>
              <a:rPr lang="en-US" dirty="0" smtClean="0"/>
              <a:t>http://www.plan-egezondheid.be/actiepunten/6-delen-om-samen-te-werken/</a:t>
            </a:r>
          </a:p>
          <a:p>
            <a:endParaRPr lang="en-US" dirty="0"/>
          </a:p>
        </p:txBody>
      </p:sp>
      <p:sp>
        <p:nvSpPr>
          <p:cNvPr id="4" name="Slide Number Placeholder 3"/>
          <p:cNvSpPr>
            <a:spLocks noGrp="1"/>
          </p:cNvSpPr>
          <p:nvPr>
            <p:ph type="sldNum" sz="quarter" idx="10"/>
          </p:nvPr>
        </p:nvSpPr>
        <p:spPr/>
        <p:txBody>
          <a:bodyPr/>
          <a:lstStyle/>
          <a:p>
            <a:fld id="{448EA9CC-DC11-40FF-A993-6E1A8B05BB38}" type="slidenum">
              <a:rPr lang="nl-NL" altLang="nl-BE" smtClean="0"/>
              <a:pPr/>
              <a:t>10</a:t>
            </a:fld>
            <a:endParaRPr lang="nl-NL" altLang="nl-BE"/>
          </a:p>
        </p:txBody>
      </p:sp>
    </p:spTree>
    <p:extLst>
      <p:ext uri="{BB962C8B-B14F-4D97-AF65-F5344CB8AC3E}">
        <p14:creationId xmlns:p14="http://schemas.microsoft.com/office/powerpoint/2010/main" val="1128789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nl-BE"/>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lvl1pPr>
              <a:defRPr/>
            </a:lvl1pPr>
          </a:lstStyle>
          <a:p>
            <a:fld id="{54A3F42E-EC19-4025-AF87-7FB601ADF540}"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56C7D5D7-F764-456D-B60A-2C55A9951D2A}" type="slidenum">
              <a:rPr lang="en-US" altLang="nl-BE"/>
              <a:pPr/>
              <a:t>‹#›</a:t>
            </a:fld>
            <a:endParaRPr lang="en-US" altLang="nl-BE"/>
          </a:p>
        </p:txBody>
      </p:sp>
    </p:spTree>
    <p:extLst>
      <p:ext uri="{BB962C8B-B14F-4D97-AF65-F5344CB8AC3E}">
        <p14:creationId xmlns:p14="http://schemas.microsoft.com/office/powerpoint/2010/main" val="184000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594E1330-AFB6-4B95-B89C-D7EBB7C6558B}"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E02C7088-BC3D-477C-8E12-7CF248EEE5A0}" type="slidenum">
              <a:rPr lang="en-US" altLang="nl-BE"/>
              <a:pPr/>
              <a:t>‹#›</a:t>
            </a:fld>
            <a:endParaRPr lang="en-US" altLang="nl-BE"/>
          </a:p>
        </p:txBody>
      </p:sp>
    </p:spTree>
    <p:extLst>
      <p:ext uri="{BB962C8B-B14F-4D97-AF65-F5344CB8AC3E}">
        <p14:creationId xmlns:p14="http://schemas.microsoft.com/office/powerpoint/2010/main" val="102202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1EA1CC04-DBD5-447F-94D4-D39A7F6BA85E}"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6269C47E-E086-4DFA-BC4D-09ADE86C765D}" type="slidenum">
              <a:rPr lang="en-US" altLang="nl-BE"/>
              <a:pPr/>
              <a:t>‹#›</a:t>
            </a:fld>
            <a:endParaRPr lang="en-US" altLang="nl-BE"/>
          </a:p>
        </p:txBody>
      </p:sp>
    </p:spTree>
    <p:extLst>
      <p:ext uri="{BB962C8B-B14F-4D97-AF65-F5344CB8AC3E}">
        <p14:creationId xmlns:p14="http://schemas.microsoft.com/office/powerpoint/2010/main" val="3933454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nl-BE"/>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lvl1pPr>
              <a:defRPr/>
            </a:lvl1pPr>
          </a:lstStyle>
          <a:p>
            <a:fld id="{0ADBFCFC-292C-4596-A5B6-A3810AD10D65}"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F099B113-18D7-4D0B-B7B8-41137E5215D7}" type="slidenum">
              <a:rPr lang="en-US" altLang="nl-BE"/>
              <a:pPr/>
              <a:t>‹#›</a:t>
            </a:fld>
            <a:endParaRPr lang="en-US" altLang="nl-BE"/>
          </a:p>
        </p:txBody>
      </p:sp>
    </p:spTree>
    <p:extLst>
      <p:ext uri="{BB962C8B-B14F-4D97-AF65-F5344CB8AC3E}">
        <p14:creationId xmlns:p14="http://schemas.microsoft.com/office/powerpoint/2010/main" val="672147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8CBBEA59-3271-4B97-9223-E7D1AF0B598B}"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AFE0768E-9B77-4A90-A0FD-DF69AF8AFF17}" type="slidenum">
              <a:rPr lang="en-US" altLang="nl-BE"/>
              <a:pPr/>
              <a:t>‹#›</a:t>
            </a:fld>
            <a:endParaRPr lang="en-US" altLang="nl-BE"/>
          </a:p>
        </p:txBody>
      </p:sp>
    </p:spTree>
    <p:extLst>
      <p:ext uri="{BB962C8B-B14F-4D97-AF65-F5344CB8AC3E}">
        <p14:creationId xmlns:p14="http://schemas.microsoft.com/office/powerpoint/2010/main" val="1105709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nl-BE"/>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861DB1C-46B9-4CBE-AB76-5E10BFAB2EB3}"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DC6D3F9F-BC20-4D9D-AF8B-24526275BDF1}" type="slidenum">
              <a:rPr lang="en-US" altLang="nl-BE"/>
              <a:pPr/>
              <a:t>‹#›</a:t>
            </a:fld>
            <a:endParaRPr lang="en-US" altLang="nl-BE"/>
          </a:p>
        </p:txBody>
      </p:sp>
    </p:spTree>
    <p:extLst>
      <p:ext uri="{BB962C8B-B14F-4D97-AF65-F5344CB8AC3E}">
        <p14:creationId xmlns:p14="http://schemas.microsoft.com/office/powerpoint/2010/main" val="2860278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28775"/>
            <a:ext cx="4038600" cy="44973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28775"/>
            <a:ext cx="4038600" cy="44973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lvl1pPr>
              <a:defRPr/>
            </a:lvl1pPr>
          </a:lstStyle>
          <a:p>
            <a:fld id="{27CA93A7-195D-4FDE-920D-910E2BB06CE0}"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D59BBC34-B9A0-4784-B115-F9E4910278A1}" type="slidenum">
              <a:rPr lang="en-US" altLang="nl-BE"/>
              <a:pPr/>
              <a:t>‹#›</a:t>
            </a:fld>
            <a:endParaRPr lang="en-US" altLang="nl-BE"/>
          </a:p>
        </p:txBody>
      </p:sp>
    </p:spTree>
    <p:extLst>
      <p:ext uri="{BB962C8B-B14F-4D97-AF65-F5344CB8AC3E}">
        <p14:creationId xmlns:p14="http://schemas.microsoft.com/office/powerpoint/2010/main" val="1652620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lvl1pPr>
              <a:defRPr/>
            </a:lvl1pPr>
          </a:lstStyle>
          <a:p>
            <a:fld id="{D83DC43F-1D95-4492-AF85-DD0FFBF63E59}" type="datetime1">
              <a:rPr lang="nl-BE" altLang="nl-BE"/>
              <a:pPr/>
              <a:t>30/11/2018</a:t>
            </a:fld>
            <a:endParaRPr lang="en-US" altLang="nl-BE"/>
          </a:p>
        </p:txBody>
      </p:sp>
      <p:sp>
        <p:nvSpPr>
          <p:cNvPr id="8" name="Footer Placeholder 7"/>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9" name="Slide Number Placeholder 8"/>
          <p:cNvSpPr>
            <a:spLocks noGrp="1"/>
          </p:cNvSpPr>
          <p:nvPr>
            <p:ph type="sldNum" sz="quarter" idx="12"/>
          </p:nvPr>
        </p:nvSpPr>
        <p:spPr/>
        <p:txBody>
          <a:bodyPr/>
          <a:lstStyle>
            <a:lvl1pPr>
              <a:defRPr/>
            </a:lvl1pPr>
          </a:lstStyle>
          <a:p>
            <a:fld id="{C1CBF4E9-0948-4DA0-8F89-E9CD04AD04F6}" type="slidenum">
              <a:rPr lang="en-US" altLang="nl-BE"/>
              <a:pPr/>
              <a:t>‹#›</a:t>
            </a:fld>
            <a:endParaRPr lang="en-US" altLang="nl-BE"/>
          </a:p>
        </p:txBody>
      </p:sp>
    </p:spTree>
    <p:extLst>
      <p:ext uri="{BB962C8B-B14F-4D97-AF65-F5344CB8AC3E}">
        <p14:creationId xmlns:p14="http://schemas.microsoft.com/office/powerpoint/2010/main" val="4192183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lvl1pPr>
              <a:defRPr/>
            </a:lvl1pPr>
          </a:lstStyle>
          <a:p>
            <a:fld id="{22ECEA3E-3808-46E3-913F-F387E137618F}" type="datetime1">
              <a:rPr lang="nl-BE" altLang="nl-BE"/>
              <a:pPr/>
              <a:t>30/11/2018</a:t>
            </a:fld>
            <a:endParaRPr lang="en-US" altLang="nl-BE"/>
          </a:p>
        </p:txBody>
      </p:sp>
      <p:sp>
        <p:nvSpPr>
          <p:cNvPr id="4" name="Footer Placeholder 3"/>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5" name="Slide Number Placeholder 4"/>
          <p:cNvSpPr>
            <a:spLocks noGrp="1"/>
          </p:cNvSpPr>
          <p:nvPr>
            <p:ph type="sldNum" sz="quarter" idx="12"/>
          </p:nvPr>
        </p:nvSpPr>
        <p:spPr/>
        <p:txBody>
          <a:bodyPr/>
          <a:lstStyle>
            <a:lvl1pPr>
              <a:defRPr/>
            </a:lvl1pPr>
          </a:lstStyle>
          <a:p>
            <a:fld id="{551CAB07-3E2C-44BD-98F6-35B5724D08A7}" type="slidenum">
              <a:rPr lang="en-US" altLang="nl-BE"/>
              <a:pPr/>
              <a:t>‹#›</a:t>
            </a:fld>
            <a:endParaRPr lang="en-US" altLang="nl-BE"/>
          </a:p>
        </p:txBody>
      </p:sp>
    </p:spTree>
    <p:extLst>
      <p:ext uri="{BB962C8B-B14F-4D97-AF65-F5344CB8AC3E}">
        <p14:creationId xmlns:p14="http://schemas.microsoft.com/office/powerpoint/2010/main" val="3654666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0FEC90F-B4CD-4566-B8BA-A21CCF44AF6B}" type="datetime1">
              <a:rPr lang="nl-BE" altLang="nl-BE"/>
              <a:pPr/>
              <a:t>30/11/2018</a:t>
            </a:fld>
            <a:endParaRPr lang="en-US" altLang="nl-BE"/>
          </a:p>
        </p:txBody>
      </p:sp>
      <p:sp>
        <p:nvSpPr>
          <p:cNvPr id="3" name="Footer Placeholder 2"/>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4" name="Slide Number Placeholder 3"/>
          <p:cNvSpPr>
            <a:spLocks noGrp="1"/>
          </p:cNvSpPr>
          <p:nvPr>
            <p:ph type="sldNum" sz="quarter" idx="12"/>
          </p:nvPr>
        </p:nvSpPr>
        <p:spPr/>
        <p:txBody>
          <a:bodyPr/>
          <a:lstStyle>
            <a:lvl1pPr>
              <a:defRPr/>
            </a:lvl1pPr>
          </a:lstStyle>
          <a:p>
            <a:fld id="{E3C241FC-C0F7-40D4-BE30-A326690661A9}" type="slidenum">
              <a:rPr lang="en-US" altLang="nl-BE"/>
              <a:pPr/>
              <a:t>‹#›</a:t>
            </a:fld>
            <a:endParaRPr lang="en-US" altLang="nl-BE"/>
          </a:p>
        </p:txBody>
      </p:sp>
    </p:spTree>
    <p:extLst>
      <p:ext uri="{BB962C8B-B14F-4D97-AF65-F5344CB8AC3E}">
        <p14:creationId xmlns:p14="http://schemas.microsoft.com/office/powerpoint/2010/main" val="1019815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DC84C16-D8F6-40D7-A070-22E177E61D68}"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30A09C2D-157B-471F-9846-7181E1666C6C}" type="slidenum">
              <a:rPr lang="en-US" altLang="nl-BE"/>
              <a:pPr/>
              <a:t>‹#›</a:t>
            </a:fld>
            <a:endParaRPr lang="en-US" altLang="nl-BE"/>
          </a:p>
        </p:txBody>
      </p:sp>
    </p:spTree>
    <p:extLst>
      <p:ext uri="{BB962C8B-B14F-4D97-AF65-F5344CB8AC3E}">
        <p14:creationId xmlns:p14="http://schemas.microsoft.com/office/powerpoint/2010/main" val="8682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E07384A6-1A2F-4A84-9A32-8DDB628EA205}"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EBCAD629-B3C3-440F-84E2-417FAA1D4461}" type="slidenum">
              <a:rPr lang="en-US" altLang="nl-BE"/>
              <a:pPr/>
              <a:t>‹#›</a:t>
            </a:fld>
            <a:endParaRPr lang="en-US" altLang="nl-BE"/>
          </a:p>
        </p:txBody>
      </p:sp>
    </p:spTree>
    <p:extLst>
      <p:ext uri="{BB962C8B-B14F-4D97-AF65-F5344CB8AC3E}">
        <p14:creationId xmlns:p14="http://schemas.microsoft.com/office/powerpoint/2010/main" val="1248731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6DDAEAB-A1A3-4D06-9870-8E8399A7A648}"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E086E1DA-77E0-4C45-8007-3D70C7361363}" type="slidenum">
              <a:rPr lang="en-US" altLang="nl-BE"/>
              <a:pPr/>
              <a:t>‹#›</a:t>
            </a:fld>
            <a:endParaRPr lang="en-US" altLang="nl-BE"/>
          </a:p>
        </p:txBody>
      </p:sp>
    </p:spTree>
    <p:extLst>
      <p:ext uri="{BB962C8B-B14F-4D97-AF65-F5344CB8AC3E}">
        <p14:creationId xmlns:p14="http://schemas.microsoft.com/office/powerpoint/2010/main" val="30872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B29CBAE6-46B1-47C7-8DD4-C9D888950ABA}"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EE9204E5-C68B-4480-B028-165E2EE2EF2C}" type="slidenum">
              <a:rPr lang="en-US" altLang="nl-BE"/>
              <a:pPr/>
              <a:t>‹#›</a:t>
            </a:fld>
            <a:endParaRPr lang="en-US" altLang="nl-BE"/>
          </a:p>
        </p:txBody>
      </p:sp>
    </p:spTree>
    <p:extLst>
      <p:ext uri="{BB962C8B-B14F-4D97-AF65-F5344CB8AC3E}">
        <p14:creationId xmlns:p14="http://schemas.microsoft.com/office/powerpoint/2010/main" val="2930446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765175"/>
            <a:ext cx="2058988" cy="5360988"/>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765175"/>
            <a:ext cx="6029325" cy="53609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lvl1pPr>
              <a:defRPr/>
            </a:lvl1pPr>
          </a:lstStyle>
          <a:p>
            <a:fld id="{917EC236-4579-4902-BF7D-166AD638D2C9}"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9C192242-45B6-4DE4-8011-BE2FDDB9175C}" type="slidenum">
              <a:rPr lang="en-US" altLang="nl-BE"/>
              <a:pPr/>
              <a:t>‹#›</a:t>
            </a:fld>
            <a:endParaRPr lang="en-US" altLang="nl-BE"/>
          </a:p>
        </p:txBody>
      </p:sp>
    </p:spTree>
    <p:extLst>
      <p:ext uri="{BB962C8B-B14F-4D97-AF65-F5344CB8AC3E}">
        <p14:creationId xmlns:p14="http://schemas.microsoft.com/office/powerpoint/2010/main" val="356249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nl-BE"/>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fld id="{2F022A7D-C124-487A-97BB-8643BF65C9CF}" type="datetime1">
              <a:rPr lang="nl-BE" altLang="nl-BE"/>
              <a:pPr/>
              <a:t>30/11/2018</a:t>
            </a:fld>
            <a:endParaRPr lang="en-US" altLang="nl-BE"/>
          </a:p>
        </p:txBody>
      </p:sp>
      <p:sp>
        <p:nvSpPr>
          <p:cNvPr id="5" name="Footer Placeholder 4"/>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6" name="Slide Number Placeholder 5"/>
          <p:cNvSpPr>
            <a:spLocks noGrp="1"/>
          </p:cNvSpPr>
          <p:nvPr>
            <p:ph type="sldNum" sz="quarter" idx="12"/>
          </p:nvPr>
        </p:nvSpPr>
        <p:spPr/>
        <p:txBody>
          <a:bodyPr/>
          <a:lstStyle>
            <a:lvl1pPr>
              <a:defRPr/>
            </a:lvl1pPr>
          </a:lstStyle>
          <a:p>
            <a:fld id="{21209245-4F3C-4DB7-811B-01BC88D33868}" type="slidenum">
              <a:rPr lang="en-US" altLang="nl-BE"/>
              <a:pPr/>
              <a:t>‹#›</a:t>
            </a:fld>
            <a:endParaRPr lang="en-US" altLang="nl-BE"/>
          </a:p>
        </p:txBody>
      </p:sp>
    </p:spTree>
    <p:extLst>
      <p:ext uri="{BB962C8B-B14F-4D97-AF65-F5344CB8AC3E}">
        <p14:creationId xmlns:p14="http://schemas.microsoft.com/office/powerpoint/2010/main" val="3450403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lvl1pPr>
              <a:defRPr/>
            </a:lvl1pPr>
          </a:lstStyle>
          <a:p>
            <a:fld id="{BB8D3C02-E5D1-4A9A-984D-0C8E091CFC8C}"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F6B3DA8E-94AC-4368-9370-0156F20DCDE5}" type="slidenum">
              <a:rPr lang="en-US" altLang="nl-BE"/>
              <a:pPr/>
              <a:t>‹#›</a:t>
            </a:fld>
            <a:endParaRPr lang="en-US" altLang="nl-BE"/>
          </a:p>
        </p:txBody>
      </p:sp>
    </p:spTree>
    <p:extLst>
      <p:ext uri="{BB962C8B-B14F-4D97-AF65-F5344CB8AC3E}">
        <p14:creationId xmlns:p14="http://schemas.microsoft.com/office/powerpoint/2010/main" val="184223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lvl1pPr>
              <a:defRPr/>
            </a:lvl1pPr>
          </a:lstStyle>
          <a:p>
            <a:fld id="{CCF9E8EA-DC6C-44E6-8502-4DB205DFA50F}" type="datetime1">
              <a:rPr lang="nl-BE" altLang="nl-BE"/>
              <a:pPr/>
              <a:t>30/11/2018</a:t>
            </a:fld>
            <a:endParaRPr lang="en-US" altLang="nl-BE"/>
          </a:p>
        </p:txBody>
      </p:sp>
      <p:sp>
        <p:nvSpPr>
          <p:cNvPr id="8" name="Footer Placeholder 7"/>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9" name="Slide Number Placeholder 8"/>
          <p:cNvSpPr>
            <a:spLocks noGrp="1"/>
          </p:cNvSpPr>
          <p:nvPr>
            <p:ph type="sldNum" sz="quarter" idx="12"/>
          </p:nvPr>
        </p:nvSpPr>
        <p:spPr/>
        <p:txBody>
          <a:bodyPr/>
          <a:lstStyle>
            <a:lvl1pPr>
              <a:defRPr/>
            </a:lvl1pPr>
          </a:lstStyle>
          <a:p>
            <a:fld id="{7417E1C3-E96F-48B6-8F41-2D6134F03944}" type="slidenum">
              <a:rPr lang="en-US" altLang="nl-BE"/>
              <a:pPr/>
              <a:t>‹#›</a:t>
            </a:fld>
            <a:endParaRPr lang="en-US" altLang="nl-BE"/>
          </a:p>
        </p:txBody>
      </p:sp>
    </p:spTree>
    <p:extLst>
      <p:ext uri="{BB962C8B-B14F-4D97-AF65-F5344CB8AC3E}">
        <p14:creationId xmlns:p14="http://schemas.microsoft.com/office/powerpoint/2010/main" val="376977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lvl1pPr>
              <a:defRPr/>
            </a:lvl1pPr>
          </a:lstStyle>
          <a:p>
            <a:fld id="{994B4E87-37F1-44E5-B125-1A903EDE6932}" type="datetime1">
              <a:rPr lang="nl-BE" altLang="nl-BE"/>
              <a:pPr/>
              <a:t>30/11/2018</a:t>
            </a:fld>
            <a:endParaRPr lang="en-US" altLang="nl-BE"/>
          </a:p>
        </p:txBody>
      </p:sp>
      <p:sp>
        <p:nvSpPr>
          <p:cNvPr id="4" name="Footer Placeholder 3"/>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5" name="Slide Number Placeholder 4"/>
          <p:cNvSpPr>
            <a:spLocks noGrp="1"/>
          </p:cNvSpPr>
          <p:nvPr>
            <p:ph type="sldNum" sz="quarter" idx="12"/>
          </p:nvPr>
        </p:nvSpPr>
        <p:spPr/>
        <p:txBody>
          <a:bodyPr/>
          <a:lstStyle>
            <a:lvl1pPr>
              <a:defRPr/>
            </a:lvl1pPr>
          </a:lstStyle>
          <a:p>
            <a:fld id="{A0EC3E8B-0697-4684-8BA4-089E878EC609}" type="slidenum">
              <a:rPr lang="en-US" altLang="nl-BE"/>
              <a:pPr/>
              <a:t>‹#›</a:t>
            </a:fld>
            <a:endParaRPr lang="en-US" altLang="nl-BE"/>
          </a:p>
        </p:txBody>
      </p:sp>
    </p:spTree>
    <p:extLst>
      <p:ext uri="{BB962C8B-B14F-4D97-AF65-F5344CB8AC3E}">
        <p14:creationId xmlns:p14="http://schemas.microsoft.com/office/powerpoint/2010/main" val="1198231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6F26BF9F-1946-4841-8D65-80F1D735D838}" type="datetime1">
              <a:rPr lang="nl-BE" altLang="nl-BE"/>
              <a:pPr/>
              <a:t>30/11/2018</a:t>
            </a:fld>
            <a:endParaRPr lang="en-US" altLang="nl-BE"/>
          </a:p>
        </p:txBody>
      </p:sp>
      <p:sp>
        <p:nvSpPr>
          <p:cNvPr id="3" name="Footer Placeholder 2"/>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4" name="Slide Number Placeholder 3"/>
          <p:cNvSpPr>
            <a:spLocks noGrp="1"/>
          </p:cNvSpPr>
          <p:nvPr>
            <p:ph type="sldNum" sz="quarter" idx="12"/>
          </p:nvPr>
        </p:nvSpPr>
        <p:spPr/>
        <p:txBody>
          <a:bodyPr/>
          <a:lstStyle>
            <a:lvl1pPr>
              <a:defRPr/>
            </a:lvl1pPr>
          </a:lstStyle>
          <a:p>
            <a:fld id="{E6156B2E-6341-4D5D-A06F-515B1C9BF855}" type="slidenum">
              <a:rPr lang="en-US" altLang="nl-BE"/>
              <a:pPr/>
              <a:t>‹#›</a:t>
            </a:fld>
            <a:endParaRPr lang="en-US" altLang="nl-BE"/>
          </a:p>
        </p:txBody>
      </p:sp>
    </p:spTree>
    <p:extLst>
      <p:ext uri="{BB962C8B-B14F-4D97-AF65-F5344CB8AC3E}">
        <p14:creationId xmlns:p14="http://schemas.microsoft.com/office/powerpoint/2010/main" val="16147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041EAFE7-E7EA-4F31-8C30-17EF93AF4C56}"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8602EA00-E921-4261-822C-5738E829EFB3}" type="slidenum">
              <a:rPr lang="en-US" altLang="nl-BE"/>
              <a:pPr/>
              <a:t>‹#›</a:t>
            </a:fld>
            <a:endParaRPr lang="en-US" altLang="nl-BE"/>
          </a:p>
        </p:txBody>
      </p:sp>
    </p:spTree>
    <p:extLst>
      <p:ext uri="{BB962C8B-B14F-4D97-AF65-F5344CB8AC3E}">
        <p14:creationId xmlns:p14="http://schemas.microsoft.com/office/powerpoint/2010/main" val="1927229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l-BE"/>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859015EE-7933-4B0C-A3F7-567D71C14FC2}" type="datetime1">
              <a:rPr lang="nl-BE" altLang="nl-BE"/>
              <a:pPr/>
              <a:t>30/11/2018</a:t>
            </a:fld>
            <a:endParaRPr lang="en-US" altLang="nl-BE"/>
          </a:p>
        </p:txBody>
      </p:sp>
      <p:sp>
        <p:nvSpPr>
          <p:cNvPr id="6" name="Footer Placeholder 5"/>
          <p:cNvSpPr>
            <a:spLocks noGrp="1"/>
          </p:cNvSpPr>
          <p:nvPr>
            <p:ph type="ftr" sz="quarter" idx="11"/>
          </p:nvPr>
        </p:nvSpPr>
        <p:spPr/>
        <p:txBody>
          <a:bodyPr/>
          <a:lstStyle>
            <a:lvl1pP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7" name="Slide Number Placeholder 6"/>
          <p:cNvSpPr>
            <a:spLocks noGrp="1"/>
          </p:cNvSpPr>
          <p:nvPr>
            <p:ph type="sldNum" sz="quarter" idx="12"/>
          </p:nvPr>
        </p:nvSpPr>
        <p:spPr/>
        <p:txBody>
          <a:bodyPr/>
          <a:lstStyle>
            <a:lvl1pPr>
              <a:defRPr/>
            </a:lvl1pPr>
          </a:lstStyle>
          <a:p>
            <a:fld id="{AF0BB5FE-3E3A-4679-8DE0-655ADD819745}" type="slidenum">
              <a:rPr lang="en-US" altLang="nl-BE"/>
              <a:pPr/>
              <a:t>‹#›</a:t>
            </a:fld>
            <a:endParaRPr lang="en-US" altLang="nl-BE"/>
          </a:p>
        </p:txBody>
      </p:sp>
    </p:spTree>
    <p:extLst>
      <p:ext uri="{BB962C8B-B14F-4D97-AF65-F5344CB8AC3E}">
        <p14:creationId xmlns:p14="http://schemas.microsoft.com/office/powerpoint/2010/main" val="263717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nl-BE"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BE" smtClean="0"/>
              <a:t>Edit Master text styles</a:t>
            </a:r>
          </a:p>
          <a:p>
            <a:pPr lvl="1"/>
            <a:r>
              <a:rPr lang="en-US" altLang="nl-BE" smtClean="0"/>
              <a:t>Second level</a:t>
            </a:r>
          </a:p>
          <a:p>
            <a:pPr lvl="2"/>
            <a:r>
              <a:rPr lang="en-US" altLang="nl-BE" smtClean="0"/>
              <a:t>Third level</a:t>
            </a:r>
          </a:p>
          <a:p>
            <a:pPr lvl="3"/>
            <a:r>
              <a:rPr lang="en-US" altLang="nl-BE" smtClean="0"/>
              <a:t>Fourth level</a:t>
            </a:r>
          </a:p>
          <a:p>
            <a:pPr lvl="4"/>
            <a:r>
              <a:rPr lang="en-US" altLang="nl-BE"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fld id="{848A5D3B-490B-43E7-A610-F7EEAEACF82D}" type="datetime1">
              <a:rPr lang="nl-BE" altLang="nl-BE"/>
              <a:pPr/>
              <a:t>30/11/2018</a:t>
            </a:fld>
            <a:endParaRPr lang="en-US" altLang="nl-BE"/>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fld id="{AC7C705E-DC53-4D35-B97E-1CA8D2084916}" type="slidenum">
              <a:rPr lang="en-US" altLang="nl-BE"/>
              <a:pPr/>
              <a:t>‹#›</a:t>
            </a:fld>
            <a:endParaRPr lang="en-US" altLang="nl-BE"/>
          </a:p>
        </p:txBody>
      </p:sp>
      <p:pic>
        <p:nvPicPr>
          <p:cNvPr id="1032" name="Picture 8" descr="Cover_Mips"/>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ctr" rtl="0" eaLnBrk="1" fontAlgn="base" hangingPunct="1">
        <a:spcBef>
          <a:spcPct val="0"/>
        </a:spcBef>
        <a:spcAft>
          <a:spcPct val="0"/>
        </a:spcAft>
        <a:defRPr sz="2800" b="1" kern="1200">
          <a:solidFill>
            <a:schemeClr val="bg1"/>
          </a:solidFill>
          <a:latin typeface="+mj-lt"/>
          <a:ea typeface="+mj-ea"/>
          <a:cs typeface="+mj-cs"/>
        </a:defRPr>
      </a:lvl1pPr>
      <a:lvl2pPr algn="ctr" rtl="0" eaLnBrk="1" fontAlgn="base" hangingPunct="1">
        <a:spcBef>
          <a:spcPct val="0"/>
        </a:spcBef>
        <a:spcAft>
          <a:spcPct val="0"/>
        </a:spcAft>
        <a:defRPr sz="2800" b="1">
          <a:solidFill>
            <a:schemeClr val="bg1"/>
          </a:solidFill>
          <a:latin typeface="Arial" panose="020B0604020202020204" pitchFamily="34" charset="0"/>
        </a:defRPr>
      </a:lvl2pPr>
      <a:lvl3pPr algn="ctr" rtl="0" eaLnBrk="1" fontAlgn="base" hangingPunct="1">
        <a:spcBef>
          <a:spcPct val="0"/>
        </a:spcBef>
        <a:spcAft>
          <a:spcPct val="0"/>
        </a:spcAft>
        <a:defRPr sz="2800" b="1">
          <a:solidFill>
            <a:schemeClr val="bg1"/>
          </a:solidFill>
          <a:latin typeface="Arial" panose="020B0604020202020204" pitchFamily="34" charset="0"/>
        </a:defRPr>
      </a:lvl3pPr>
      <a:lvl4pPr algn="ctr" rtl="0" eaLnBrk="1" fontAlgn="base" hangingPunct="1">
        <a:spcBef>
          <a:spcPct val="0"/>
        </a:spcBef>
        <a:spcAft>
          <a:spcPct val="0"/>
        </a:spcAft>
        <a:defRPr sz="2800" b="1">
          <a:solidFill>
            <a:schemeClr val="bg1"/>
          </a:solidFill>
          <a:latin typeface="Arial" panose="020B0604020202020204" pitchFamily="34" charset="0"/>
        </a:defRPr>
      </a:lvl4pPr>
      <a:lvl5pPr algn="ctr" rtl="0" eaLnBrk="1" fontAlgn="base" hangingPunct="1">
        <a:spcBef>
          <a:spcPct val="0"/>
        </a:spcBef>
        <a:spcAft>
          <a:spcPct val="0"/>
        </a:spcAft>
        <a:defRPr sz="2800" b="1">
          <a:solidFill>
            <a:schemeClr val="bg1"/>
          </a:solidFill>
          <a:latin typeface="Arial" panose="020B0604020202020204" pitchFamily="34" charset="0"/>
        </a:defRPr>
      </a:lvl5pPr>
      <a:lvl6pPr marL="457200" algn="ctr" rtl="0" eaLnBrk="1" fontAlgn="base" hangingPunct="1">
        <a:spcBef>
          <a:spcPct val="0"/>
        </a:spcBef>
        <a:spcAft>
          <a:spcPct val="0"/>
        </a:spcAft>
        <a:defRPr sz="2800" b="1">
          <a:solidFill>
            <a:schemeClr val="bg1"/>
          </a:solidFill>
          <a:latin typeface="Arial" panose="020B0604020202020204" pitchFamily="34" charset="0"/>
        </a:defRPr>
      </a:lvl6pPr>
      <a:lvl7pPr marL="914400" algn="ctr" rtl="0" eaLnBrk="1" fontAlgn="base" hangingPunct="1">
        <a:spcBef>
          <a:spcPct val="0"/>
        </a:spcBef>
        <a:spcAft>
          <a:spcPct val="0"/>
        </a:spcAft>
        <a:defRPr sz="2800" b="1">
          <a:solidFill>
            <a:schemeClr val="bg1"/>
          </a:solidFill>
          <a:latin typeface="Arial" panose="020B0604020202020204" pitchFamily="34" charset="0"/>
        </a:defRPr>
      </a:lvl7pPr>
      <a:lvl8pPr marL="1371600" algn="ctr" rtl="0" eaLnBrk="1" fontAlgn="base" hangingPunct="1">
        <a:spcBef>
          <a:spcPct val="0"/>
        </a:spcBef>
        <a:spcAft>
          <a:spcPct val="0"/>
        </a:spcAft>
        <a:defRPr sz="2800" b="1">
          <a:solidFill>
            <a:schemeClr val="bg1"/>
          </a:solidFill>
          <a:latin typeface="Arial" panose="020B0604020202020204" pitchFamily="34" charset="0"/>
        </a:defRPr>
      </a:lvl8pPr>
      <a:lvl9pPr marL="1828800" algn="ctr" rtl="0" eaLnBrk="1" fontAlgn="base" hangingPunct="1">
        <a:spcBef>
          <a:spcPct val="0"/>
        </a:spcBef>
        <a:spcAft>
          <a:spcPct val="0"/>
        </a:spcAft>
        <a:defRPr sz="28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000" kern="1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68313" y="765175"/>
            <a:ext cx="82296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nl-BE" smtClean="0"/>
              <a:t>Click to edit Master title style</a:t>
            </a:r>
          </a:p>
        </p:txBody>
      </p:sp>
      <p:sp>
        <p:nvSpPr>
          <p:cNvPr id="3075" name="Rectangle 3"/>
          <p:cNvSpPr>
            <a:spLocks noGrp="1" noChangeArrowheads="1"/>
          </p:cNvSpPr>
          <p:nvPr>
            <p:ph type="body" idx="1"/>
          </p:nvPr>
        </p:nvSpPr>
        <p:spPr bwMode="auto">
          <a:xfrm>
            <a:off x="457200" y="1628775"/>
            <a:ext cx="82296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BE" smtClean="0"/>
              <a:t>Click to edit Master text styles</a:t>
            </a:r>
          </a:p>
          <a:p>
            <a:pPr lvl="1"/>
            <a:r>
              <a:rPr lang="en-US" altLang="nl-BE" smtClean="0"/>
              <a:t>Second level</a:t>
            </a:r>
          </a:p>
          <a:p>
            <a:pPr lvl="2"/>
            <a:r>
              <a:rPr lang="en-US" altLang="nl-BE" smtClean="0"/>
              <a:t>Third level</a:t>
            </a:r>
          </a:p>
        </p:txBody>
      </p:sp>
      <p:sp>
        <p:nvSpPr>
          <p:cNvPr id="30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fld id="{A4B59722-F743-4728-ADD8-3656BCBBD120}" type="datetime1">
              <a:rPr lang="nl-BE" altLang="nl-BE"/>
              <a:pPr/>
              <a:t>30/11/2018</a:t>
            </a:fld>
            <a:endParaRPr lang="en-US" altLang="nl-BE"/>
          </a:p>
        </p:txBody>
      </p:sp>
      <p:sp>
        <p:nvSpPr>
          <p:cNvPr id="30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algn="ctr">
              <a:defRPr/>
            </a:lvl1pPr>
          </a:lstStyle>
          <a:p>
            <a:r>
              <a:rPr lang="en-US" altLang="nl-BE" dirty="0"/>
              <a:t>© </a:t>
            </a:r>
            <a:r>
              <a:rPr lang="en-US" altLang="nl-BE" dirty="0" smtClean="0"/>
              <a:t>2018 </a:t>
            </a:r>
            <a:r>
              <a:rPr lang="en-US" altLang="nl-BE" dirty="0" err="1"/>
              <a:t>CliniSys</a:t>
            </a:r>
            <a:r>
              <a:rPr lang="en-US" altLang="nl-BE" dirty="0"/>
              <a:t> Group – Commercial in Confidence</a:t>
            </a:r>
          </a:p>
        </p:txBody>
      </p:sp>
      <p:sp>
        <p:nvSpPr>
          <p:cNvPr id="30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a:lvl1pPr>
          </a:lstStyle>
          <a:p>
            <a:fld id="{CDC3631B-7C59-4470-9460-9DB1FD598B53}" type="slidenum">
              <a:rPr lang="en-US" altLang="nl-BE"/>
              <a:pPr/>
              <a:t>‹#›</a:t>
            </a:fld>
            <a:endParaRPr lang="en-US" altLang="nl-BE"/>
          </a:p>
        </p:txBody>
      </p:sp>
      <p:pic>
        <p:nvPicPr>
          <p:cNvPr id="3081" name="Picture 9" descr="Banner_Mips_jv"/>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096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fontAlgn="base">
        <a:spcBef>
          <a:spcPct val="0"/>
        </a:spcBef>
        <a:spcAft>
          <a:spcPct val="0"/>
        </a:spcAft>
        <a:defRPr sz="3600" b="1" kern="1200">
          <a:solidFill>
            <a:srgbClr val="00405C"/>
          </a:solidFill>
          <a:latin typeface="+mj-lt"/>
          <a:ea typeface="+mj-ea"/>
          <a:cs typeface="+mj-cs"/>
        </a:defRPr>
      </a:lvl1pPr>
      <a:lvl2pPr algn="l" rtl="0" fontAlgn="base">
        <a:spcBef>
          <a:spcPct val="0"/>
        </a:spcBef>
        <a:spcAft>
          <a:spcPct val="0"/>
        </a:spcAft>
        <a:defRPr sz="3600" b="1">
          <a:solidFill>
            <a:srgbClr val="00405C"/>
          </a:solidFill>
          <a:latin typeface="Arial" panose="020B0604020202020204" pitchFamily="34" charset="0"/>
        </a:defRPr>
      </a:lvl2pPr>
      <a:lvl3pPr algn="l" rtl="0" fontAlgn="base">
        <a:spcBef>
          <a:spcPct val="0"/>
        </a:spcBef>
        <a:spcAft>
          <a:spcPct val="0"/>
        </a:spcAft>
        <a:defRPr sz="3600" b="1">
          <a:solidFill>
            <a:srgbClr val="00405C"/>
          </a:solidFill>
          <a:latin typeface="Arial" panose="020B0604020202020204" pitchFamily="34" charset="0"/>
        </a:defRPr>
      </a:lvl3pPr>
      <a:lvl4pPr algn="l" rtl="0" fontAlgn="base">
        <a:spcBef>
          <a:spcPct val="0"/>
        </a:spcBef>
        <a:spcAft>
          <a:spcPct val="0"/>
        </a:spcAft>
        <a:defRPr sz="3600" b="1">
          <a:solidFill>
            <a:srgbClr val="00405C"/>
          </a:solidFill>
          <a:latin typeface="Arial" panose="020B0604020202020204" pitchFamily="34" charset="0"/>
        </a:defRPr>
      </a:lvl4pPr>
      <a:lvl5pPr algn="l" rtl="0" fontAlgn="base">
        <a:spcBef>
          <a:spcPct val="0"/>
        </a:spcBef>
        <a:spcAft>
          <a:spcPct val="0"/>
        </a:spcAft>
        <a:defRPr sz="3600" b="1">
          <a:solidFill>
            <a:srgbClr val="00405C"/>
          </a:solidFill>
          <a:latin typeface="Arial" panose="020B0604020202020204" pitchFamily="34" charset="0"/>
        </a:defRPr>
      </a:lvl5pPr>
      <a:lvl6pPr marL="457200" algn="l" rtl="0" fontAlgn="base">
        <a:spcBef>
          <a:spcPct val="0"/>
        </a:spcBef>
        <a:spcAft>
          <a:spcPct val="0"/>
        </a:spcAft>
        <a:defRPr sz="3600" b="1">
          <a:solidFill>
            <a:srgbClr val="00405C"/>
          </a:solidFill>
          <a:latin typeface="Arial" panose="020B0604020202020204" pitchFamily="34" charset="0"/>
        </a:defRPr>
      </a:lvl6pPr>
      <a:lvl7pPr marL="914400" algn="l" rtl="0" fontAlgn="base">
        <a:spcBef>
          <a:spcPct val="0"/>
        </a:spcBef>
        <a:spcAft>
          <a:spcPct val="0"/>
        </a:spcAft>
        <a:defRPr sz="3600" b="1">
          <a:solidFill>
            <a:srgbClr val="00405C"/>
          </a:solidFill>
          <a:latin typeface="Arial" panose="020B0604020202020204" pitchFamily="34" charset="0"/>
        </a:defRPr>
      </a:lvl7pPr>
      <a:lvl8pPr marL="1371600" algn="l" rtl="0" fontAlgn="base">
        <a:spcBef>
          <a:spcPct val="0"/>
        </a:spcBef>
        <a:spcAft>
          <a:spcPct val="0"/>
        </a:spcAft>
        <a:defRPr sz="3600" b="1">
          <a:solidFill>
            <a:srgbClr val="00405C"/>
          </a:solidFill>
          <a:latin typeface="Arial" panose="020B0604020202020204" pitchFamily="34" charset="0"/>
        </a:defRPr>
      </a:lvl8pPr>
      <a:lvl9pPr marL="1828800" algn="l" rtl="0" fontAlgn="base">
        <a:spcBef>
          <a:spcPct val="0"/>
        </a:spcBef>
        <a:spcAft>
          <a:spcPct val="0"/>
        </a:spcAft>
        <a:defRPr sz="3600" b="1">
          <a:solidFill>
            <a:srgbClr val="00405C"/>
          </a:solidFill>
          <a:latin typeface="Arial" panose="020B0604020202020204" pitchFamily="34" charset="0"/>
        </a:defRPr>
      </a:lvl9pPr>
    </p:titleStyle>
    <p:bodyStyle>
      <a:lvl1pPr marL="534988" indent="-534988" algn="l" rtl="0" fontAlgn="base">
        <a:spcBef>
          <a:spcPct val="20000"/>
        </a:spcBef>
        <a:spcAft>
          <a:spcPct val="0"/>
        </a:spcAft>
        <a:buSzPct val="75000"/>
        <a:buBlip>
          <a:blip r:embed="rId14"/>
        </a:buBlip>
        <a:defRPr sz="3200" kern="1200">
          <a:solidFill>
            <a:srgbClr val="00405C"/>
          </a:solidFill>
          <a:latin typeface="+mn-lt"/>
          <a:ea typeface="+mn-ea"/>
          <a:cs typeface="+mn-cs"/>
        </a:defRPr>
      </a:lvl1pPr>
      <a:lvl2pPr marL="1162050" indent="-447675" algn="l" rtl="0" fontAlgn="base">
        <a:spcBef>
          <a:spcPct val="20000"/>
        </a:spcBef>
        <a:spcAft>
          <a:spcPct val="0"/>
        </a:spcAft>
        <a:buSzPct val="75000"/>
        <a:buBlip>
          <a:blip r:embed="rId14"/>
        </a:buBlip>
        <a:defRPr sz="2800" kern="1200">
          <a:solidFill>
            <a:srgbClr val="00405C"/>
          </a:solidFill>
          <a:latin typeface="+mn-lt"/>
          <a:ea typeface="+mn-ea"/>
          <a:cs typeface="+mn-cs"/>
        </a:defRPr>
      </a:lvl2pPr>
      <a:lvl3pPr marL="1798638" indent="-457200" algn="l" rtl="0" fontAlgn="base">
        <a:spcBef>
          <a:spcPct val="20000"/>
        </a:spcBef>
        <a:spcAft>
          <a:spcPct val="0"/>
        </a:spcAft>
        <a:buSzPct val="75000"/>
        <a:buBlip>
          <a:blip r:embed="rId14"/>
        </a:buBlip>
        <a:defRPr sz="2400" kern="1200">
          <a:solidFill>
            <a:srgbClr val="00405C"/>
          </a:solidFill>
          <a:latin typeface="+mn-lt"/>
          <a:ea typeface="+mn-ea"/>
          <a:cs typeface="+mn-cs"/>
        </a:defRPr>
      </a:lvl3pPr>
      <a:lvl4pPr marL="2206625" indent="-228600" algn="l" rtl="0" fontAlgn="base">
        <a:spcBef>
          <a:spcPct val="20000"/>
        </a:spcBef>
        <a:spcAft>
          <a:spcPct val="0"/>
        </a:spcAft>
        <a:buChar char="–"/>
        <a:defRPr sz="2000" kern="1200">
          <a:solidFill>
            <a:schemeClr val="tx1"/>
          </a:solidFill>
          <a:latin typeface="+mn-lt"/>
          <a:ea typeface="+mn-ea"/>
          <a:cs typeface="+mn-cs"/>
        </a:defRPr>
      </a:lvl4pPr>
      <a:lvl5pPr marL="2614613"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www.snomed.org/license" TargetMode="External"/><Relationship Id="rId7" Type="http://schemas.openxmlformats.org/officeDocument/2006/relationships/hyperlink" Target="http://www.ihtsdo.org/members/" TargetMode="External"/><Relationship Id="rId2" Type="http://schemas.openxmlformats.org/officeDocument/2006/relationships/hyperlink" Target="http://en.wikipedia.org/wiki/IHTSDO" TargetMode="External"/><Relationship Id="rId1" Type="http://schemas.openxmlformats.org/officeDocument/2006/relationships/slideLayout" Target="../slideLayouts/slideLayout13.xml"/><Relationship Id="rId6" Type="http://schemas.openxmlformats.org/officeDocument/2006/relationships/hyperlink" Target="http://www.nlm.nih.gov/research/umls/Snomed/snomed_browsers.html" TargetMode="External"/><Relationship Id="rId5" Type="http://schemas.openxmlformats.org/officeDocument/2006/relationships/hyperlink" Target="http://en.wikipedia.org/wiki/Unified_Medical_Language_System" TargetMode="External"/><Relationship Id="rId4" Type="http://schemas.openxmlformats.org/officeDocument/2006/relationships/hyperlink" Target="http://en.wikipedia.org/wiki/GNP"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4213" y="765175"/>
            <a:ext cx="7772400" cy="863600"/>
          </a:xfrm>
        </p:spPr>
        <p:txBody>
          <a:bodyPr anchor="ctr"/>
          <a:lstStyle/>
          <a:p>
            <a:pPr algn="r"/>
            <a:r>
              <a:rPr lang="nl-BE" altLang="nl-BE" sz="2800"/>
              <a:t>&lt;Insert Main Title&gt;</a:t>
            </a:r>
            <a:endParaRPr lang="en-US" altLang="nl-BE" sz="2800"/>
          </a:p>
        </p:txBody>
      </p:sp>
      <p:sp>
        <p:nvSpPr>
          <p:cNvPr id="2051" name="Rectangle 3"/>
          <p:cNvSpPr>
            <a:spLocks noGrp="1" noChangeArrowheads="1"/>
          </p:cNvSpPr>
          <p:nvPr>
            <p:ph type="subTitle" idx="1"/>
          </p:nvPr>
        </p:nvSpPr>
        <p:spPr>
          <a:xfrm>
            <a:off x="2051050" y="2636838"/>
            <a:ext cx="6400800" cy="2112962"/>
          </a:xfrm>
        </p:spPr>
        <p:txBody>
          <a:bodyPr/>
          <a:lstStyle/>
          <a:p>
            <a:pPr algn="r"/>
            <a:r>
              <a:rPr lang="nl-BE" altLang="nl-BE" sz="2000" dirty="0"/>
              <a:t>&lt;Name&gt;</a:t>
            </a:r>
            <a:br>
              <a:rPr lang="nl-BE" altLang="nl-BE" sz="2000" dirty="0"/>
            </a:br>
            <a:endParaRPr lang="nl-BE" altLang="nl-BE" sz="2000" dirty="0"/>
          </a:p>
          <a:p>
            <a:pPr algn="r"/>
            <a:r>
              <a:rPr lang="nl-BE" altLang="nl-BE" sz="2000" dirty="0"/>
              <a:t>&lt;Date&gt;</a:t>
            </a:r>
            <a:endParaRPr lang="en-US" altLang="nl-BE"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Samenwerken</a:t>
            </a:r>
            <a:endParaRPr lang="en-US" dirty="0"/>
          </a:p>
        </p:txBody>
      </p:sp>
      <p:sp>
        <p:nvSpPr>
          <p:cNvPr id="3" name="Content Placeholder 2"/>
          <p:cNvSpPr>
            <a:spLocks noGrp="1"/>
          </p:cNvSpPr>
          <p:nvPr>
            <p:ph idx="1"/>
          </p:nvPr>
        </p:nvSpPr>
        <p:spPr/>
        <p:txBody>
          <a:bodyPr/>
          <a:lstStyle/>
          <a:p>
            <a:pPr marL="0" indent="0">
              <a:buNone/>
            </a:pPr>
            <a:endParaRPr lang="nl-NL" dirty="0" smtClean="0"/>
          </a:p>
          <a:p>
            <a:endParaRPr lang="nl-NL"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10</a:t>
            </a:fld>
            <a:endParaRPr lang="en-US" altLang="nl-BE"/>
          </a:p>
        </p:txBody>
      </p:sp>
      <p:pic>
        <p:nvPicPr>
          <p:cNvPr id="7" name="Picture 6"/>
          <p:cNvPicPr>
            <a:picLocks noChangeAspect="1"/>
          </p:cNvPicPr>
          <p:nvPr/>
        </p:nvPicPr>
        <p:blipFill>
          <a:blip r:embed="rId3"/>
          <a:stretch>
            <a:fillRect/>
          </a:stretch>
        </p:blipFill>
        <p:spPr>
          <a:xfrm>
            <a:off x="2957287" y="2879293"/>
            <a:ext cx="3229426" cy="790685"/>
          </a:xfrm>
          <a:prstGeom prst="rect">
            <a:avLst/>
          </a:prstGeom>
        </p:spPr>
      </p:pic>
      <p:pic>
        <p:nvPicPr>
          <p:cNvPr id="8" name="Picture 7"/>
          <p:cNvPicPr>
            <a:picLocks noChangeAspect="1"/>
          </p:cNvPicPr>
          <p:nvPr/>
        </p:nvPicPr>
        <p:blipFill>
          <a:blip r:embed="rId4"/>
          <a:stretch>
            <a:fillRect/>
          </a:stretch>
        </p:blipFill>
        <p:spPr>
          <a:xfrm>
            <a:off x="219979" y="3789040"/>
            <a:ext cx="8924021" cy="995124"/>
          </a:xfrm>
          <a:prstGeom prst="rect">
            <a:avLst/>
          </a:prstGeom>
        </p:spPr>
      </p:pic>
    </p:spTree>
    <p:extLst>
      <p:ext uri="{BB962C8B-B14F-4D97-AF65-F5344CB8AC3E}">
        <p14:creationId xmlns:p14="http://schemas.microsoft.com/office/powerpoint/2010/main" val="42798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11</a:t>
            </a:fld>
            <a:endParaRPr lang="en-US" altLang="nl-BE"/>
          </a:p>
        </p:txBody>
      </p:sp>
      <p:pic>
        <p:nvPicPr>
          <p:cNvPr id="9" name="Picture 8"/>
          <p:cNvPicPr>
            <a:picLocks noChangeAspect="1"/>
          </p:cNvPicPr>
          <p:nvPr/>
        </p:nvPicPr>
        <p:blipFill>
          <a:blip r:embed="rId3"/>
          <a:stretch>
            <a:fillRect/>
          </a:stretch>
        </p:blipFill>
        <p:spPr>
          <a:xfrm>
            <a:off x="1352102" y="5101398"/>
            <a:ext cx="6430272" cy="476316"/>
          </a:xfrm>
          <a:prstGeom prst="rect">
            <a:avLst/>
          </a:prstGeom>
        </p:spPr>
      </p:pic>
      <p:pic>
        <p:nvPicPr>
          <p:cNvPr id="10" name="Picture 9"/>
          <p:cNvPicPr>
            <a:picLocks noChangeAspect="1"/>
          </p:cNvPicPr>
          <p:nvPr/>
        </p:nvPicPr>
        <p:blipFill>
          <a:blip r:embed="rId4"/>
          <a:stretch>
            <a:fillRect/>
          </a:stretch>
        </p:blipFill>
        <p:spPr>
          <a:xfrm>
            <a:off x="2957287" y="2879293"/>
            <a:ext cx="3229426" cy="790685"/>
          </a:xfrm>
          <a:prstGeom prst="rect">
            <a:avLst/>
          </a:prstGeom>
        </p:spPr>
      </p:pic>
    </p:spTree>
    <p:extLst>
      <p:ext uri="{BB962C8B-B14F-4D97-AF65-F5344CB8AC3E}">
        <p14:creationId xmlns:p14="http://schemas.microsoft.com/office/powerpoint/2010/main" val="71919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Interoperabiliteit</a:t>
            </a:r>
            <a:endParaRPr lang="en-US" dirty="0"/>
          </a:p>
        </p:txBody>
      </p:sp>
      <p:sp>
        <p:nvSpPr>
          <p:cNvPr id="3" name="Content Placeholder 2"/>
          <p:cNvSpPr>
            <a:spLocks noGrp="1"/>
          </p:cNvSpPr>
          <p:nvPr>
            <p:ph idx="1"/>
          </p:nvPr>
        </p:nvSpPr>
        <p:spPr/>
        <p:txBody>
          <a:bodyPr/>
          <a:lstStyle/>
          <a:p>
            <a:r>
              <a:rPr lang="nl-NL" sz="2400" b="1" dirty="0"/>
              <a:t>Interoperabiliteit</a:t>
            </a:r>
            <a:r>
              <a:rPr lang="nl-NL" sz="2400" dirty="0"/>
              <a:t> is het vermogen van organisaties (en hun processen en systemen) om effectief en efficiënt informatie te delen met elkaar en met hun omgeving. Dit vraagt duidelijke afspraken, onder andere over de regels voor gegevensuitwisseling, de algemene architectuur van uitwisselingssystemen, de uitgewisselde berichten, de </a:t>
            </a:r>
            <a:r>
              <a:rPr lang="nl-NL" sz="2400" b="1" dirty="0"/>
              <a:t>structuur</a:t>
            </a:r>
            <a:r>
              <a:rPr lang="nl-NL" sz="2400" dirty="0"/>
              <a:t> van medische documenten en de </a:t>
            </a:r>
            <a:r>
              <a:rPr lang="nl-NL" sz="2400" b="1" dirty="0"/>
              <a:t>codering</a:t>
            </a:r>
            <a:r>
              <a:rPr lang="nl-NL" sz="2400" dirty="0"/>
              <a:t> van informatie. Om dit te bewerkstelligen zijn standaarden, protocollen en procedures nodig voor de afstemming van de verschillende entiteiten op elkaar</a:t>
            </a:r>
            <a:endParaRPr lang="en-US" sz="2400"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12</a:t>
            </a:fld>
            <a:endParaRPr lang="en-US" altLang="nl-BE"/>
          </a:p>
        </p:txBody>
      </p:sp>
    </p:spTree>
    <p:extLst>
      <p:ext uri="{BB962C8B-B14F-4D97-AF65-F5344CB8AC3E}">
        <p14:creationId xmlns:p14="http://schemas.microsoft.com/office/powerpoint/2010/main" val="90917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Belgium</a:t>
            </a:r>
            <a:endParaRPr lang="en-US" dirty="0"/>
          </a:p>
        </p:txBody>
      </p:sp>
      <p:pic>
        <p:nvPicPr>
          <p:cNvPr id="2050" name="Picture 2" descr="http://www.calbuzz.com/wp-content/uploads/gordian-knot1.jpg"/>
          <p:cNvPicPr>
            <a:picLocks noChangeAspect="1" noChangeArrowheads="1"/>
          </p:cNvPicPr>
          <p:nvPr/>
        </p:nvPicPr>
        <p:blipFill>
          <a:blip r:embed="rId2" cstate="print"/>
          <a:srcRect/>
          <a:stretch>
            <a:fillRect/>
          </a:stretch>
        </p:blipFill>
        <p:spPr bwMode="auto">
          <a:xfrm>
            <a:off x="2843808" y="1539450"/>
            <a:ext cx="3699321" cy="3699321"/>
          </a:xfrm>
          <a:prstGeom prst="rect">
            <a:avLst/>
          </a:prstGeom>
          <a:noFill/>
        </p:spPr>
      </p:pic>
      <p:pic>
        <p:nvPicPr>
          <p:cNvPr id="2052" name="Picture 4" descr="http://t3.gstatic.com/images?q=tbn:ANd9GcRiP_PavHcqnSV5_bIN9ICa-NT7ACHlpgXbJ8T1hPzbQNTwSW6BWDwpiXZgMA"/>
          <p:cNvPicPr>
            <a:picLocks noChangeAspect="1" noChangeArrowheads="1"/>
          </p:cNvPicPr>
          <p:nvPr/>
        </p:nvPicPr>
        <p:blipFill>
          <a:blip r:embed="rId3" cstate="print"/>
          <a:srcRect/>
          <a:stretch>
            <a:fillRect/>
          </a:stretch>
        </p:blipFill>
        <p:spPr bwMode="auto">
          <a:xfrm>
            <a:off x="783754" y="2396700"/>
            <a:ext cx="1123950" cy="1143001"/>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7308304" y="2310591"/>
            <a:ext cx="1032895" cy="1315219"/>
          </a:xfrm>
          <a:prstGeom prst="rect">
            <a:avLst/>
          </a:prstGeom>
          <a:noFill/>
          <a:ln w="9525">
            <a:noFill/>
            <a:miter lim="800000"/>
            <a:headEnd/>
            <a:tailEnd/>
          </a:ln>
        </p:spPr>
      </p:pic>
      <p:sp>
        <p:nvSpPr>
          <p:cNvPr id="7" name="Tekstvak 6"/>
          <p:cNvSpPr txBox="1"/>
          <p:nvPr/>
        </p:nvSpPr>
        <p:spPr>
          <a:xfrm>
            <a:off x="467544" y="3729806"/>
            <a:ext cx="2088232" cy="1200329"/>
          </a:xfrm>
          <a:prstGeom prst="rect">
            <a:avLst/>
          </a:prstGeom>
          <a:noFill/>
        </p:spPr>
        <p:txBody>
          <a:bodyPr wrap="square" rtlCol="0">
            <a:spAutoFit/>
          </a:bodyPr>
          <a:lstStyle/>
          <a:p>
            <a:r>
              <a:rPr lang="nl-BE" sz="2400" dirty="0" smtClean="0"/>
              <a:t>Private /</a:t>
            </a:r>
          </a:p>
          <a:p>
            <a:r>
              <a:rPr lang="nl-BE" sz="2400" dirty="0" err="1" smtClean="0"/>
              <a:t>Hospital</a:t>
            </a:r>
            <a:endParaRPr lang="nl-BE" sz="2400" dirty="0" smtClean="0"/>
          </a:p>
          <a:p>
            <a:r>
              <a:rPr lang="nl-BE" sz="2400" dirty="0" smtClean="0"/>
              <a:t>Lab</a:t>
            </a:r>
            <a:endParaRPr lang="nl-BE" sz="2400" dirty="0"/>
          </a:p>
        </p:txBody>
      </p:sp>
      <p:sp>
        <p:nvSpPr>
          <p:cNvPr id="8" name="Tekstvak 7"/>
          <p:cNvSpPr txBox="1"/>
          <p:nvPr/>
        </p:nvSpPr>
        <p:spPr>
          <a:xfrm>
            <a:off x="7282303" y="3852916"/>
            <a:ext cx="1723549" cy="954107"/>
          </a:xfrm>
          <a:prstGeom prst="rect">
            <a:avLst/>
          </a:prstGeom>
          <a:noFill/>
        </p:spPr>
        <p:txBody>
          <a:bodyPr wrap="none" rtlCol="0">
            <a:spAutoFit/>
          </a:bodyPr>
          <a:lstStyle/>
          <a:p>
            <a:r>
              <a:rPr lang="nl-BE" sz="2800" dirty="0" smtClean="0"/>
              <a:t>GP /</a:t>
            </a:r>
          </a:p>
          <a:p>
            <a:r>
              <a:rPr lang="nl-BE" sz="2800" dirty="0" smtClean="0"/>
              <a:t>Specialist</a:t>
            </a:r>
            <a:endParaRPr lang="nl-BE" sz="2800" dirty="0"/>
          </a:p>
        </p:txBody>
      </p:sp>
      <p:sp>
        <p:nvSpPr>
          <p:cNvPr id="9" name="Tekstvak 8"/>
          <p:cNvSpPr txBox="1"/>
          <p:nvPr/>
        </p:nvSpPr>
        <p:spPr>
          <a:xfrm>
            <a:off x="40610" y="5265122"/>
            <a:ext cx="9103390" cy="1200329"/>
          </a:xfrm>
          <a:prstGeom prst="rect">
            <a:avLst/>
          </a:prstGeom>
          <a:noFill/>
        </p:spPr>
        <p:txBody>
          <a:bodyPr wrap="none" rtlCol="0">
            <a:spAutoFit/>
          </a:bodyPr>
          <a:lstStyle/>
          <a:p>
            <a:r>
              <a:rPr lang="nl-BE" sz="2400" b="1" dirty="0" smtClean="0"/>
              <a:t>Architecture</a:t>
            </a:r>
            <a:r>
              <a:rPr lang="nl-BE" sz="2400" dirty="0" smtClean="0"/>
              <a:t>: </a:t>
            </a:r>
            <a:r>
              <a:rPr lang="nl-BE" sz="2400" dirty="0" err="1" smtClean="0"/>
              <a:t>Mediring</a:t>
            </a:r>
            <a:r>
              <a:rPr lang="nl-BE" sz="2400" dirty="0" smtClean="0"/>
              <a:t>, </a:t>
            </a:r>
            <a:r>
              <a:rPr lang="nl-BE" sz="2400" dirty="0" err="1" smtClean="0"/>
              <a:t>Medimail</a:t>
            </a:r>
            <a:r>
              <a:rPr lang="nl-BE" sz="2400" dirty="0" smtClean="0"/>
              <a:t>, Hector 	[&lt;&gt; IHE-ITI]</a:t>
            </a:r>
          </a:p>
          <a:p>
            <a:r>
              <a:rPr lang="nl-BE" sz="2400" b="1" dirty="0" err="1" smtClean="0"/>
              <a:t>Structure</a:t>
            </a:r>
            <a:r>
              <a:rPr lang="nl-BE" sz="2400" dirty="0" smtClean="0"/>
              <a:t>: H1, </a:t>
            </a:r>
            <a:r>
              <a:rPr lang="nl-BE" sz="2400" dirty="0" err="1" smtClean="0"/>
              <a:t>Medidoc</a:t>
            </a:r>
            <a:r>
              <a:rPr lang="nl-BE" sz="2400" dirty="0" smtClean="0"/>
              <a:t>, </a:t>
            </a:r>
            <a:r>
              <a:rPr lang="nl-BE" sz="2400" dirty="0" err="1" smtClean="0"/>
              <a:t>Medar</a:t>
            </a:r>
            <a:r>
              <a:rPr lang="nl-BE" sz="2400" dirty="0" smtClean="0"/>
              <a:t> (+ </a:t>
            </a:r>
            <a:r>
              <a:rPr lang="nl-BE" sz="2400" dirty="0" err="1" smtClean="0"/>
              <a:t>dialects</a:t>
            </a:r>
            <a:r>
              <a:rPr lang="nl-BE" sz="2400" dirty="0" smtClean="0"/>
              <a:t>)	[&lt;&gt; IHE-LAB-LTW]</a:t>
            </a:r>
          </a:p>
          <a:p>
            <a:r>
              <a:rPr lang="nl-BE" sz="2400" b="1" dirty="0" err="1" smtClean="0"/>
              <a:t>Semantics</a:t>
            </a:r>
            <a:r>
              <a:rPr lang="nl-BE" sz="2400" dirty="0" smtClean="0"/>
              <a:t>: </a:t>
            </a:r>
            <a:r>
              <a:rPr lang="nl-BE" sz="2400" dirty="0" err="1" smtClean="0"/>
              <a:t>Propietary</a:t>
            </a:r>
            <a:r>
              <a:rPr lang="nl-BE" sz="2400" dirty="0" smtClean="0"/>
              <a:t>, ACTH, </a:t>
            </a:r>
            <a:r>
              <a:rPr lang="nl-BE" sz="2400" dirty="0" err="1" smtClean="0"/>
              <a:t>medidoc</a:t>
            </a:r>
            <a:r>
              <a:rPr lang="nl-BE" sz="2400" dirty="0" smtClean="0"/>
              <a:t> codes	[&lt;&gt; LOINC]</a:t>
            </a:r>
          </a:p>
        </p:txBody>
      </p:sp>
      <p:pic>
        <p:nvPicPr>
          <p:cNvPr id="5122" name="Picture 2" descr="http://upload.wikimedia.org/wikipedia/commons/thumb/e/e5/Belgium_provinces_regions_striped.png/294px-Belgium_provinces_regions_strip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5249" y="764705"/>
            <a:ext cx="617467" cy="50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27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France</a:t>
            </a:r>
            <a:endParaRPr lang="en-US" dirty="0"/>
          </a:p>
        </p:txBody>
      </p:sp>
      <p:pic>
        <p:nvPicPr>
          <p:cNvPr id="2050" name="Picture 2" descr="http://www.calbuzz.com/wp-content/uploads/gordian-knot1.jpg"/>
          <p:cNvPicPr>
            <a:picLocks noChangeAspect="1" noChangeArrowheads="1"/>
          </p:cNvPicPr>
          <p:nvPr/>
        </p:nvPicPr>
        <p:blipFill>
          <a:blip r:embed="rId2" cstate="print"/>
          <a:srcRect/>
          <a:stretch>
            <a:fillRect/>
          </a:stretch>
        </p:blipFill>
        <p:spPr bwMode="auto">
          <a:xfrm>
            <a:off x="3000052" y="1537002"/>
            <a:ext cx="3246081" cy="3246081"/>
          </a:xfrm>
          <a:prstGeom prst="rect">
            <a:avLst/>
          </a:prstGeom>
          <a:noFill/>
        </p:spPr>
      </p:pic>
      <p:pic>
        <p:nvPicPr>
          <p:cNvPr id="2052" name="Picture 4" descr="http://t3.gstatic.com/images?q=tbn:ANd9GcRiP_PavHcqnSV5_bIN9ICa-NT7ACHlpgXbJ8T1hPzbQNTwSW6BWDwpiXZgMA"/>
          <p:cNvPicPr>
            <a:picLocks noChangeAspect="1" noChangeArrowheads="1"/>
          </p:cNvPicPr>
          <p:nvPr/>
        </p:nvPicPr>
        <p:blipFill>
          <a:blip r:embed="rId3" cstate="print"/>
          <a:srcRect/>
          <a:stretch>
            <a:fillRect/>
          </a:stretch>
        </p:blipFill>
        <p:spPr bwMode="auto">
          <a:xfrm>
            <a:off x="1735510" y="1930932"/>
            <a:ext cx="1123950" cy="1143001"/>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6372200" y="2903374"/>
            <a:ext cx="1032895" cy="1315219"/>
          </a:xfrm>
          <a:prstGeom prst="rect">
            <a:avLst/>
          </a:prstGeom>
          <a:noFill/>
          <a:ln w="9525">
            <a:noFill/>
            <a:miter lim="800000"/>
            <a:headEnd/>
            <a:tailEnd/>
          </a:ln>
        </p:spPr>
      </p:pic>
      <p:sp>
        <p:nvSpPr>
          <p:cNvPr id="7" name="Tekstvak 6"/>
          <p:cNvSpPr txBox="1"/>
          <p:nvPr/>
        </p:nvSpPr>
        <p:spPr>
          <a:xfrm>
            <a:off x="539552" y="3145486"/>
            <a:ext cx="2592288" cy="830997"/>
          </a:xfrm>
          <a:prstGeom prst="rect">
            <a:avLst/>
          </a:prstGeom>
          <a:noFill/>
        </p:spPr>
        <p:txBody>
          <a:bodyPr wrap="square" rtlCol="0">
            <a:spAutoFit/>
          </a:bodyPr>
          <a:lstStyle/>
          <a:p>
            <a:r>
              <a:rPr lang="nl-BE" sz="2400" dirty="0" smtClean="0"/>
              <a:t>Private / </a:t>
            </a:r>
            <a:r>
              <a:rPr lang="nl-BE" sz="2400" dirty="0" err="1" smtClean="0"/>
              <a:t>Hospital</a:t>
            </a:r>
            <a:endParaRPr lang="nl-BE" sz="2400" dirty="0" smtClean="0"/>
          </a:p>
          <a:p>
            <a:r>
              <a:rPr lang="nl-BE" sz="2400" dirty="0" smtClean="0"/>
              <a:t>Lab</a:t>
            </a:r>
            <a:endParaRPr lang="nl-BE" sz="2400" dirty="0"/>
          </a:p>
        </p:txBody>
      </p:sp>
      <p:sp>
        <p:nvSpPr>
          <p:cNvPr id="8" name="Tekstvak 7"/>
          <p:cNvSpPr txBox="1"/>
          <p:nvPr/>
        </p:nvSpPr>
        <p:spPr>
          <a:xfrm>
            <a:off x="6156176" y="1930932"/>
            <a:ext cx="1723549" cy="954107"/>
          </a:xfrm>
          <a:prstGeom prst="rect">
            <a:avLst/>
          </a:prstGeom>
          <a:noFill/>
        </p:spPr>
        <p:txBody>
          <a:bodyPr wrap="none" rtlCol="0">
            <a:spAutoFit/>
          </a:bodyPr>
          <a:lstStyle/>
          <a:p>
            <a:r>
              <a:rPr lang="nl-BE" sz="2800" dirty="0" smtClean="0"/>
              <a:t>GP /</a:t>
            </a:r>
          </a:p>
          <a:p>
            <a:r>
              <a:rPr lang="nl-BE" sz="2800" dirty="0" smtClean="0"/>
              <a:t>Specialist</a:t>
            </a:r>
            <a:endParaRPr lang="nl-BE" sz="2800" dirty="0"/>
          </a:p>
        </p:txBody>
      </p:sp>
      <p:sp>
        <p:nvSpPr>
          <p:cNvPr id="9" name="Tekstvak 8"/>
          <p:cNvSpPr txBox="1"/>
          <p:nvPr/>
        </p:nvSpPr>
        <p:spPr>
          <a:xfrm>
            <a:off x="47962" y="4819921"/>
            <a:ext cx="9150262" cy="1938992"/>
          </a:xfrm>
          <a:prstGeom prst="rect">
            <a:avLst/>
          </a:prstGeom>
          <a:noFill/>
        </p:spPr>
        <p:txBody>
          <a:bodyPr wrap="none" rtlCol="0">
            <a:spAutoFit/>
          </a:bodyPr>
          <a:lstStyle/>
          <a:p>
            <a:r>
              <a:rPr lang="nl-BE" sz="2400" b="1" dirty="0" smtClean="0"/>
              <a:t>Architecture</a:t>
            </a:r>
            <a:r>
              <a:rPr lang="nl-BE" sz="2400" dirty="0" smtClean="0"/>
              <a:t>: </a:t>
            </a:r>
            <a:r>
              <a:rPr lang="nl-BE" sz="2400" dirty="0" smtClean="0">
                <a:solidFill>
                  <a:srgbClr val="FF0000"/>
                </a:solidFill>
              </a:rPr>
              <a:t>DMP</a:t>
            </a:r>
            <a:r>
              <a:rPr lang="nl-BE" sz="2400" dirty="0" smtClean="0"/>
              <a:t>, </a:t>
            </a:r>
            <a:r>
              <a:rPr lang="nl-BE" sz="2400" dirty="0" smtClean="0">
                <a:solidFill>
                  <a:srgbClr val="FF0000"/>
                </a:solidFill>
              </a:rPr>
              <a:t>MSS</a:t>
            </a:r>
            <a:r>
              <a:rPr lang="nl-BE" sz="2400" dirty="0" smtClean="0"/>
              <a:t>				[~ IHE-ITI]</a:t>
            </a:r>
          </a:p>
          <a:p>
            <a:r>
              <a:rPr lang="nl-BE" sz="2400" b="1" dirty="0" err="1" smtClean="0"/>
              <a:t>Structure</a:t>
            </a:r>
            <a:r>
              <a:rPr lang="nl-BE" sz="2400" dirty="0" smtClean="0"/>
              <a:t>: 	</a:t>
            </a:r>
            <a:r>
              <a:rPr lang="nl-BE" sz="2400" dirty="0" err="1" smtClean="0"/>
              <a:t>Hprim</a:t>
            </a:r>
            <a:r>
              <a:rPr lang="nl-BE" sz="2400" dirty="0" smtClean="0"/>
              <a:t>-labo, -Image, -</a:t>
            </a:r>
            <a:r>
              <a:rPr lang="nl-BE" sz="2400" dirty="0" err="1" smtClean="0"/>
              <a:t>Medecin</a:t>
            </a:r>
            <a:r>
              <a:rPr lang="nl-BE" sz="2400" dirty="0" smtClean="0"/>
              <a:t>, </a:t>
            </a:r>
            <a:br>
              <a:rPr lang="nl-BE" sz="2400" dirty="0" smtClean="0"/>
            </a:br>
            <a:r>
              <a:rPr lang="nl-BE" sz="2400" dirty="0" smtClean="0"/>
              <a:t>		DMP - </a:t>
            </a:r>
            <a:r>
              <a:rPr lang="nl-BE" sz="2400" dirty="0" smtClean="0">
                <a:solidFill>
                  <a:srgbClr val="FF0000"/>
                </a:solidFill>
              </a:rPr>
              <a:t>CDA-L3</a:t>
            </a:r>
            <a:r>
              <a:rPr lang="nl-BE" sz="2400" dirty="0" smtClean="0"/>
              <a:t>,			[~ IHE-XD*LAB] </a:t>
            </a:r>
            <a:br>
              <a:rPr lang="nl-BE" sz="2400" dirty="0" smtClean="0"/>
            </a:br>
            <a:r>
              <a:rPr lang="nl-BE" sz="2400" dirty="0" smtClean="0"/>
              <a:t>		HL7 ORU-OUL, HL7 OML 		[~ IHE-LAB-LTW]</a:t>
            </a:r>
          </a:p>
          <a:p>
            <a:r>
              <a:rPr lang="nl-BE" sz="2400" b="1" dirty="0" err="1" smtClean="0"/>
              <a:t>Semantics</a:t>
            </a:r>
            <a:r>
              <a:rPr lang="nl-BE" sz="2400" dirty="0" smtClean="0"/>
              <a:t>: </a:t>
            </a:r>
            <a:r>
              <a:rPr lang="nl-BE" sz="2400" dirty="0" err="1" smtClean="0"/>
              <a:t>Local</a:t>
            </a:r>
            <a:r>
              <a:rPr lang="nl-BE" sz="2400" dirty="0" smtClean="0"/>
              <a:t>, </a:t>
            </a:r>
            <a:r>
              <a:rPr lang="nl-BE" sz="2400" dirty="0" smtClean="0">
                <a:solidFill>
                  <a:srgbClr val="FFC000"/>
                </a:solidFill>
              </a:rPr>
              <a:t>LOINC</a:t>
            </a:r>
            <a:r>
              <a:rPr lang="nl-BE" sz="2400" dirty="0" smtClean="0"/>
              <a:t>, </a:t>
            </a:r>
            <a:r>
              <a:rPr lang="nl-BE" sz="2400" dirty="0" smtClean="0">
                <a:solidFill>
                  <a:srgbClr val="FF0000"/>
                </a:solidFill>
              </a:rPr>
              <a:t>UCUM</a:t>
            </a:r>
            <a:r>
              <a:rPr lang="nl-BE" sz="2400" dirty="0" smtClean="0"/>
              <a:t>, </a:t>
            </a:r>
            <a:r>
              <a:rPr lang="nl-BE" sz="2400" dirty="0" smtClean="0">
                <a:solidFill>
                  <a:srgbClr val="FF0000"/>
                </a:solidFill>
              </a:rPr>
              <a:t>SNOMED</a:t>
            </a:r>
            <a:r>
              <a:rPr lang="nl-BE" sz="2400" dirty="0" smtClean="0"/>
              <a:t>,..	[GLIMS V9.3 + …]</a:t>
            </a:r>
          </a:p>
        </p:txBody>
      </p:sp>
    </p:spTree>
    <p:extLst>
      <p:ext uri="{BB962C8B-B14F-4D97-AF65-F5344CB8AC3E}">
        <p14:creationId xmlns:p14="http://schemas.microsoft.com/office/powerpoint/2010/main" val="872041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22ECEA3E-3808-46E3-913F-F387E137618F}" type="datetime1">
              <a:rPr lang="nl-BE" altLang="nl-BE" smtClean="0"/>
              <a:pPr/>
              <a:t>30/11/2018</a:t>
            </a:fld>
            <a:endParaRPr lang="en-US" altLang="nl-BE"/>
          </a:p>
        </p:txBody>
      </p:sp>
      <p:sp>
        <p:nvSpPr>
          <p:cNvPr id="4" name="Footer Placeholder 3"/>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5" name="Slide Number Placeholder 4"/>
          <p:cNvSpPr>
            <a:spLocks noGrp="1"/>
          </p:cNvSpPr>
          <p:nvPr>
            <p:ph type="sldNum" sz="quarter" idx="12"/>
          </p:nvPr>
        </p:nvSpPr>
        <p:spPr/>
        <p:txBody>
          <a:bodyPr/>
          <a:lstStyle/>
          <a:p>
            <a:fld id="{551CAB07-3E2C-44BD-98F6-35B5724D08A7}" type="slidenum">
              <a:rPr lang="en-US" altLang="nl-BE" smtClean="0"/>
              <a:pPr/>
              <a:t>15</a:t>
            </a:fld>
            <a:endParaRPr lang="en-US" altLang="nl-BE"/>
          </a:p>
        </p:txBody>
      </p:sp>
    </p:spTree>
    <p:extLst>
      <p:ext uri="{BB962C8B-B14F-4D97-AF65-F5344CB8AC3E}">
        <p14:creationId xmlns:p14="http://schemas.microsoft.com/office/powerpoint/2010/main" val="147922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ilip\AppData\Local\Temp\SNAGHTML3bc0e9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8990"/>
            <a:ext cx="5573320" cy="573456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5573320" y="5085184"/>
            <a:ext cx="3391168" cy="683791"/>
          </a:xfrm>
        </p:spPr>
        <p:txBody>
          <a:bodyPr/>
          <a:lstStyle/>
          <a:p>
            <a:r>
              <a:rPr lang="en-US" sz="3600" dirty="0" smtClean="0"/>
              <a:t>SNOMED-CT</a:t>
            </a:r>
            <a:endParaRPr lang="en-US" sz="3600" dirty="0"/>
          </a:p>
        </p:txBody>
      </p:sp>
      <p:sp>
        <p:nvSpPr>
          <p:cNvPr id="8" name="Text Placeholder 7"/>
          <p:cNvSpPr>
            <a:spLocks noGrp="1"/>
          </p:cNvSpPr>
          <p:nvPr>
            <p:ph type="body" idx="1"/>
          </p:nvPr>
        </p:nvSpPr>
        <p:spPr>
          <a:xfrm>
            <a:off x="5573319" y="2060849"/>
            <a:ext cx="3570681" cy="2346052"/>
          </a:xfrm>
        </p:spPr>
        <p:txBody>
          <a:bodyPr/>
          <a:lstStyle/>
          <a:p>
            <a:r>
              <a:rPr lang="en-US" sz="1800" dirty="0"/>
              <a:t>Usage of reference terminologies </a:t>
            </a:r>
          </a:p>
          <a:p>
            <a:r>
              <a:rPr lang="en-US" sz="1800" dirty="0" smtClean="0"/>
              <a:t>(</a:t>
            </a:r>
            <a:r>
              <a:rPr lang="en-US" sz="1800" dirty="0"/>
              <a:t>SNOMED CT, LOINC, UCUM) </a:t>
            </a:r>
            <a:endParaRPr lang="en-US" sz="1800" dirty="0" smtClean="0"/>
          </a:p>
          <a:p>
            <a:r>
              <a:rPr lang="en-US" sz="1800" dirty="0" smtClean="0"/>
              <a:t>for </a:t>
            </a:r>
            <a:r>
              <a:rPr lang="en-US" sz="1800" dirty="0"/>
              <a:t>LAB in </a:t>
            </a:r>
            <a:r>
              <a:rPr lang="en-US" sz="1800" dirty="0" smtClean="0"/>
              <a:t>the Benelux </a:t>
            </a:r>
          </a:p>
          <a:p>
            <a:endParaRPr lang="en-US" sz="1800" dirty="0"/>
          </a:p>
          <a:p>
            <a:pPr lvl="1"/>
            <a:r>
              <a:rPr lang="en-US" dirty="0" smtClean="0"/>
              <a:t>Belgium</a:t>
            </a:r>
          </a:p>
          <a:p>
            <a:pPr lvl="1"/>
            <a:r>
              <a:rPr lang="en-US" dirty="0" smtClean="0"/>
              <a:t>Netherlands</a:t>
            </a:r>
          </a:p>
          <a:p>
            <a:pPr lvl="1"/>
            <a:r>
              <a:rPr lang="en-US" dirty="0" smtClean="0">
                <a:solidFill>
                  <a:srgbClr val="FF0000"/>
                </a:solidFill>
              </a:rPr>
              <a:t>Luxemburg</a:t>
            </a:r>
          </a:p>
        </p:txBody>
      </p:sp>
      <p:sp>
        <p:nvSpPr>
          <p:cNvPr id="4" name="Date Placeholder 3"/>
          <p:cNvSpPr>
            <a:spLocks noGrp="1"/>
          </p:cNvSpPr>
          <p:nvPr>
            <p:ph type="dt" sz="half" idx="10"/>
          </p:nvPr>
        </p:nvSpPr>
        <p:spPr/>
        <p:txBody>
          <a:bodyPr/>
          <a:lstStyle/>
          <a:p>
            <a:fld id="{6443F0BE-91C3-4ED4-8C46-A89DC962729C}"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fld id="{75AB4BC1-E37D-4286-877A-2EB5A57E0436}" type="slidenum">
              <a:rPr lang="en-US" smtClean="0"/>
              <a:pPr/>
              <a:t>16</a:t>
            </a:fld>
            <a:endParaRPr lang="en-US"/>
          </a:p>
        </p:txBody>
      </p:sp>
    </p:spTree>
    <p:extLst>
      <p:ext uri="{BB962C8B-B14F-4D97-AF65-F5344CB8AC3E}">
        <p14:creationId xmlns:p14="http://schemas.microsoft.com/office/powerpoint/2010/main" val="127953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a:t>
            </a:r>
            <a:endParaRPr lang="en-US" dirty="0"/>
          </a:p>
        </p:txBody>
      </p:sp>
      <p:sp>
        <p:nvSpPr>
          <p:cNvPr id="3" name="Content Placeholder 2"/>
          <p:cNvSpPr>
            <a:spLocks noGrp="1"/>
          </p:cNvSpPr>
          <p:nvPr>
            <p:ph idx="1"/>
          </p:nvPr>
        </p:nvSpPr>
        <p:spPr/>
        <p:txBody>
          <a:bodyPr/>
          <a:lstStyle/>
          <a:p>
            <a:r>
              <a:rPr lang="en-US" sz="1600" dirty="0"/>
              <a:t>SNOMED CT is maintained and distributed by the </a:t>
            </a:r>
            <a:r>
              <a:rPr lang="en-US" sz="1600" dirty="0">
                <a:hlinkClick r:id="rId2" tooltip="IHTSDO"/>
              </a:rPr>
              <a:t>IHTSDO</a:t>
            </a:r>
            <a:r>
              <a:rPr lang="en-US" sz="1600" dirty="0"/>
              <a:t>, an international non-profit standards development organization, located in Copenhagen, Denmark. </a:t>
            </a:r>
            <a:endParaRPr lang="en-US" sz="1600" dirty="0" smtClean="0"/>
          </a:p>
          <a:p>
            <a:r>
              <a:rPr lang="en-US" sz="1600" dirty="0" smtClean="0"/>
              <a:t>The </a:t>
            </a:r>
            <a:r>
              <a:rPr lang="en-US" sz="1600" dirty="0"/>
              <a:t>use of SNOMED CT in production systems requires a </a:t>
            </a:r>
            <a:r>
              <a:rPr lang="en-US" sz="1600" dirty="0">
                <a:hlinkClick r:id="rId3"/>
              </a:rPr>
              <a:t>license</a:t>
            </a:r>
            <a:r>
              <a:rPr lang="en-US" sz="1600" dirty="0"/>
              <a:t>. </a:t>
            </a:r>
            <a:endParaRPr lang="en-US" sz="1600" dirty="0" smtClean="0"/>
          </a:p>
          <a:p>
            <a:pPr lvl="1"/>
            <a:r>
              <a:rPr lang="en-US" sz="1200" dirty="0" smtClean="0"/>
              <a:t>On </a:t>
            </a:r>
            <a:r>
              <a:rPr lang="en-US" sz="1200" dirty="0"/>
              <a:t>the one hand SNOMED CT can be achieved by national membership in the IHTSDO (charged according to the </a:t>
            </a:r>
            <a:r>
              <a:rPr lang="en-US" sz="1200" dirty="0">
                <a:hlinkClick r:id="rId4" tooltip="GNP"/>
              </a:rPr>
              <a:t>GNP</a:t>
            </a:r>
            <a:r>
              <a:rPr lang="en-US" sz="1200" dirty="0"/>
              <a:t>). </a:t>
            </a:r>
            <a:endParaRPr lang="en-US" sz="1200" dirty="0" smtClean="0"/>
          </a:p>
          <a:p>
            <a:pPr lvl="1"/>
            <a:r>
              <a:rPr lang="en-US" sz="1200" dirty="0" smtClean="0"/>
              <a:t>On </a:t>
            </a:r>
            <a:r>
              <a:rPr lang="en-US" sz="1200" dirty="0"/>
              <a:t>the other hand it can be used via a corporate business license (dependent on the number of end users). LDCs (least developed countries) can use SNOMED CT without charges. </a:t>
            </a:r>
            <a:endParaRPr lang="en-US" sz="1200" dirty="0" smtClean="0"/>
          </a:p>
          <a:p>
            <a:r>
              <a:rPr lang="en-US" sz="1600" dirty="0" smtClean="0"/>
              <a:t>For </a:t>
            </a:r>
            <a:r>
              <a:rPr lang="en-US" sz="1600" dirty="0"/>
              <a:t>scientific research in medical informatics, for demonstrations or evaluation purposes SNOMED CT sources can be freely downloaded and used. </a:t>
            </a:r>
            <a:endParaRPr lang="en-US" sz="1600" dirty="0" smtClean="0"/>
          </a:p>
          <a:p>
            <a:r>
              <a:rPr lang="en-US" sz="1600" dirty="0" smtClean="0"/>
              <a:t>The </a:t>
            </a:r>
            <a:r>
              <a:rPr lang="en-US" sz="1600" dirty="0"/>
              <a:t>original SNOMED CT sources in tabular form are accessible by registered users of the </a:t>
            </a:r>
            <a:r>
              <a:rPr lang="en-US" sz="1600" dirty="0">
                <a:hlinkClick r:id="rId5" tooltip="Unified Medical Language System"/>
              </a:rPr>
              <a:t>Unified Medical Language System</a:t>
            </a:r>
            <a:r>
              <a:rPr lang="en-US" sz="1600" dirty="0"/>
              <a:t> (UMLS) who have signed an agreement. Numerous online and offline </a:t>
            </a:r>
            <a:r>
              <a:rPr lang="en-US" sz="1600" dirty="0">
                <a:hlinkClick r:id="rId6"/>
              </a:rPr>
              <a:t>browsers</a:t>
            </a:r>
            <a:r>
              <a:rPr lang="en-US" sz="1600" dirty="0"/>
              <a:t> are available . </a:t>
            </a:r>
            <a:endParaRPr lang="en-US" sz="1600" dirty="0" smtClean="0"/>
          </a:p>
          <a:p>
            <a:r>
              <a:rPr lang="en-US" sz="1600" dirty="0" smtClean="0"/>
              <a:t>Those </a:t>
            </a:r>
            <a:r>
              <a:rPr lang="en-US" sz="1600" dirty="0"/>
              <a:t>wishing to obtain a license for its use and to download SNOMED CT should contact their National Release Centre, links to which are provided on the </a:t>
            </a:r>
            <a:r>
              <a:rPr lang="en-US" sz="1600" dirty="0">
                <a:hlinkClick r:id="rId7"/>
              </a:rPr>
              <a:t>IHTSDO</a:t>
            </a:r>
            <a:r>
              <a:rPr lang="en-US" sz="1600" dirty="0"/>
              <a:t> web site .</a:t>
            </a:r>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17</a:t>
            </a:fld>
            <a:endParaRPr lang="en-US"/>
          </a:p>
        </p:txBody>
      </p:sp>
    </p:spTree>
    <p:extLst>
      <p:ext uri="{BB962C8B-B14F-4D97-AF65-F5344CB8AC3E}">
        <p14:creationId xmlns:p14="http://schemas.microsoft.com/office/powerpoint/2010/main" val="252935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765175"/>
            <a:ext cx="8568183" cy="792163"/>
          </a:xfrm>
        </p:spPr>
        <p:txBody>
          <a:bodyPr/>
          <a:lstStyle/>
          <a:p>
            <a:r>
              <a:rPr lang="en-US" dirty="0" smtClean="0"/>
              <a:t>Belgium became a Member of IHTSDO</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18</a:t>
            </a:fld>
            <a:endParaRPr lang="en-US"/>
          </a:p>
        </p:txBody>
      </p:sp>
      <p:pic>
        <p:nvPicPr>
          <p:cNvPr id="18434" name="Picture 2" descr="C:\Users\filip\AppData\Local\Temp\SNAGHTML3bf5d14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7018541"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60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personomics.files.wordpress.com/2008/07/langu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467" y="4581128"/>
            <a:ext cx="3619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filip\AppData\Local\Temp\SNAGHTML3bc0e9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8990"/>
            <a:ext cx="5573320" cy="573456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Belgium</a:t>
            </a:r>
            <a:endParaRPr lang="en-US" dirty="0"/>
          </a:p>
        </p:txBody>
      </p:sp>
      <p:sp>
        <p:nvSpPr>
          <p:cNvPr id="4" name="Date Placeholder 3"/>
          <p:cNvSpPr>
            <a:spLocks noGrp="1"/>
          </p:cNvSpPr>
          <p:nvPr>
            <p:ph type="dt" sz="half" idx="10"/>
          </p:nvPr>
        </p:nvSpPr>
        <p:spPr/>
        <p:txBody>
          <a:bodyPr/>
          <a:lstStyle/>
          <a:p>
            <a:fld id="{3187AC17-1DC9-441E-BA1C-9A23582AC2D3}"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B309E042-BF06-4900-9D01-26A8609551A3}" type="slidenum">
              <a:rPr lang="en-US" smtClean="0"/>
              <a:pPr/>
              <a:t>19</a:t>
            </a:fld>
            <a:endParaRPr lang="en-US"/>
          </a:p>
        </p:txBody>
      </p:sp>
      <p:pic>
        <p:nvPicPr>
          <p:cNvPr id="2050" name="Picture 2" descr="http://upload.wikimedia.org/wikipedia/commons/e/e5/Belgium_provinces_regions_stripe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19872" y="1340768"/>
            <a:ext cx="5500481"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82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3F9D46-19E2-481D-87B7-F64FC04682B5}" type="datetime1">
              <a:rPr lang="nl-BE" altLang="nl-BE"/>
              <a:pPr/>
              <a:t>30/11/2018</a:t>
            </a:fld>
            <a:endParaRPr lang="en-US" altLang="nl-BE" dirty="0"/>
          </a:p>
        </p:txBody>
      </p:sp>
      <p:sp>
        <p:nvSpPr>
          <p:cNvPr id="5" name="Footer Placeholder 4"/>
          <p:cNvSpPr>
            <a:spLocks noGrp="1"/>
          </p:cNvSpPr>
          <p:nvPr>
            <p:ph type="ftr" sz="quarter" idx="11"/>
          </p:nvPr>
        </p:nvSpPr>
        <p:spPr/>
        <p:txBody>
          <a:bodyPr/>
          <a:lstStyle/>
          <a:p>
            <a:r>
              <a:rPr lang="en-US" altLang="nl-BE" dirty="0"/>
              <a:t>© </a:t>
            </a:r>
            <a:r>
              <a:rPr lang="en-US" altLang="nl-BE" dirty="0" smtClean="0"/>
              <a:t>2018 </a:t>
            </a:r>
            <a:r>
              <a:rPr lang="en-US" altLang="nl-BE" dirty="0" err="1" smtClean="0"/>
              <a:t>CliniSys</a:t>
            </a:r>
            <a:r>
              <a:rPr lang="en-US" altLang="nl-BE" dirty="0" smtClean="0"/>
              <a:t> </a:t>
            </a:r>
            <a:r>
              <a:rPr lang="en-US" altLang="nl-BE" dirty="0"/>
              <a:t>Group – Commercial in Confidence</a:t>
            </a:r>
          </a:p>
        </p:txBody>
      </p:sp>
      <p:sp>
        <p:nvSpPr>
          <p:cNvPr id="6" name="Slide Number Placeholder 5"/>
          <p:cNvSpPr>
            <a:spLocks noGrp="1"/>
          </p:cNvSpPr>
          <p:nvPr>
            <p:ph type="sldNum" sz="quarter" idx="12"/>
          </p:nvPr>
        </p:nvSpPr>
        <p:spPr/>
        <p:txBody>
          <a:bodyPr/>
          <a:lstStyle/>
          <a:p>
            <a:fld id="{C7DB0E13-693C-454A-95A5-423BA0BE8953}" type="slidenum">
              <a:rPr lang="en-US" altLang="nl-BE"/>
              <a:pPr/>
              <a:t>2</a:t>
            </a:fld>
            <a:endParaRPr lang="en-US" altLang="nl-BE"/>
          </a:p>
        </p:txBody>
      </p:sp>
      <p:sp>
        <p:nvSpPr>
          <p:cNvPr id="4098" name="Rectangle 2"/>
          <p:cNvSpPr>
            <a:spLocks noGrp="1" noChangeArrowheads="1"/>
          </p:cNvSpPr>
          <p:nvPr>
            <p:ph type="title"/>
          </p:nvPr>
        </p:nvSpPr>
        <p:spPr/>
        <p:txBody>
          <a:bodyPr/>
          <a:lstStyle/>
          <a:p>
            <a:r>
              <a:rPr lang="nl-NL" altLang="nl-BE" dirty="0" smtClean="0"/>
              <a:t>Filip Migom</a:t>
            </a:r>
            <a:endParaRPr lang="nl-NL" altLang="nl-BE" dirty="0"/>
          </a:p>
        </p:txBody>
      </p:sp>
      <p:sp>
        <p:nvSpPr>
          <p:cNvPr id="4099" name="Rectangle 3"/>
          <p:cNvSpPr>
            <a:spLocks noGrp="1" noChangeArrowheads="1"/>
          </p:cNvSpPr>
          <p:nvPr>
            <p:ph type="body" idx="1"/>
          </p:nvPr>
        </p:nvSpPr>
        <p:spPr>
          <a:xfrm>
            <a:off x="3124200" y="1628775"/>
            <a:ext cx="5562600" cy="4497388"/>
          </a:xfrm>
        </p:spPr>
        <p:txBody>
          <a:bodyPr/>
          <a:lstStyle/>
          <a:p>
            <a:pPr marL="0" indent="0">
              <a:buNone/>
            </a:pPr>
            <a:r>
              <a:rPr lang="nl-NL" altLang="nl-BE" dirty="0" smtClean="0"/>
              <a:t>MIPS</a:t>
            </a:r>
            <a:endParaRPr lang="en-US" altLang="nl-BE" dirty="0" smtClean="0"/>
          </a:p>
          <a:p>
            <a:pPr marL="0" indent="0">
              <a:buNone/>
            </a:pPr>
            <a:r>
              <a:rPr lang="en-US" altLang="nl-BE" dirty="0" smtClean="0"/>
              <a:t>Product </a:t>
            </a:r>
            <a:r>
              <a:rPr lang="en-US" altLang="nl-BE" dirty="0"/>
              <a:t>Manager GLIMS</a:t>
            </a:r>
          </a:p>
          <a:p>
            <a:pPr marL="0" indent="0">
              <a:buNone/>
            </a:pPr>
            <a:r>
              <a:rPr lang="en-US" altLang="nl-BE" dirty="0" smtClean="0"/>
              <a:t>Gent</a:t>
            </a:r>
          </a:p>
          <a:p>
            <a:pPr marL="0" indent="0">
              <a:buNone/>
            </a:pPr>
            <a:r>
              <a:rPr lang="nl-NL" altLang="nl-BE" dirty="0" smtClean="0"/>
              <a:t>Katholieke </a:t>
            </a:r>
            <a:r>
              <a:rPr lang="nl-NL" altLang="nl-BE" dirty="0"/>
              <a:t>Hogeschool 'Sint-Lieven', </a:t>
            </a:r>
            <a:r>
              <a:rPr lang="nl-NL" altLang="nl-BE" dirty="0" smtClean="0"/>
              <a:t>Gent (‘87-’91)</a:t>
            </a:r>
            <a:endParaRPr lang="nl-NL" altLang="nl-B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547977"/>
            <a:ext cx="2276872" cy="2276872"/>
          </a:xfrm>
          <a:prstGeom prst="rect">
            <a:avLst/>
          </a:prstGeom>
        </p:spPr>
      </p:pic>
      <p:pic>
        <p:nvPicPr>
          <p:cNvPr id="7" name="Picture 6"/>
          <p:cNvPicPr>
            <a:picLocks noChangeAspect="1"/>
          </p:cNvPicPr>
          <p:nvPr/>
        </p:nvPicPr>
        <p:blipFill>
          <a:blip r:embed="rId4"/>
          <a:stretch>
            <a:fillRect/>
          </a:stretch>
        </p:blipFill>
        <p:spPr>
          <a:xfrm>
            <a:off x="3133644" y="4425696"/>
            <a:ext cx="5039428" cy="18195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files\datamessages\GZO\pics\Hubs map 2011 v3b-ant.GIF"/>
          <p:cNvPicPr>
            <a:picLocks noChangeAspect="1" noChangeArrowheads="1"/>
          </p:cNvPicPr>
          <p:nvPr/>
        </p:nvPicPr>
        <p:blipFill>
          <a:blip r:embed="rId2" cstate="print"/>
          <a:srcRect/>
          <a:stretch>
            <a:fillRect/>
          </a:stretch>
        </p:blipFill>
        <p:spPr bwMode="auto">
          <a:xfrm>
            <a:off x="5651350" y="3191187"/>
            <a:ext cx="3502005" cy="2538291"/>
          </a:xfrm>
          <a:prstGeom prst="rect">
            <a:avLst/>
          </a:prstGeom>
          <a:noFill/>
        </p:spPr>
      </p:pic>
      <p:sp>
        <p:nvSpPr>
          <p:cNvPr id="2" name="Titel 1"/>
          <p:cNvSpPr>
            <a:spLocks noGrp="1"/>
          </p:cNvSpPr>
          <p:nvPr>
            <p:ph type="title"/>
          </p:nvPr>
        </p:nvSpPr>
        <p:spPr/>
        <p:txBody>
          <a:bodyPr/>
          <a:lstStyle/>
          <a:p>
            <a:r>
              <a:rPr lang="nl-BE" dirty="0" smtClean="0"/>
              <a:t>Non </a:t>
            </a:r>
            <a:r>
              <a:rPr lang="nl-BE" dirty="0" err="1" smtClean="0"/>
              <a:t>targeted</a:t>
            </a:r>
            <a:r>
              <a:rPr lang="nl-BE" dirty="0" smtClean="0"/>
              <a:t> </a:t>
            </a:r>
            <a:r>
              <a:rPr lang="nl-BE" dirty="0" err="1" smtClean="0"/>
              <a:t>communication</a:t>
            </a:r>
            <a:r>
              <a:rPr lang="nl-BE" dirty="0" smtClean="0"/>
              <a:t> </a:t>
            </a:r>
            <a:endParaRPr lang="nl-BE" dirty="0"/>
          </a:p>
        </p:txBody>
      </p:sp>
      <p:sp>
        <p:nvSpPr>
          <p:cNvPr id="3" name="Tijdelijke aanduiding voor inhoud 2"/>
          <p:cNvSpPr>
            <a:spLocks noGrp="1"/>
          </p:cNvSpPr>
          <p:nvPr>
            <p:ph idx="1"/>
          </p:nvPr>
        </p:nvSpPr>
        <p:spPr>
          <a:xfrm>
            <a:off x="457200" y="3573015"/>
            <a:ext cx="5050904" cy="2553147"/>
          </a:xfrm>
        </p:spPr>
        <p:txBody>
          <a:bodyPr/>
          <a:lstStyle/>
          <a:p>
            <a:r>
              <a:rPr lang="nl-BE" sz="1800" dirty="0" err="1" smtClean="0"/>
              <a:t>Currently</a:t>
            </a:r>
            <a:r>
              <a:rPr lang="nl-BE" sz="1800" dirty="0" smtClean="0"/>
              <a:t> </a:t>
            </a:r>
            <a:r>
              <a:rPr lang="nl-BE" sz="1800" dirty="0" err="1" smtClean="0"/>
              <a:t>many</a:t>
            </a:r>
            <a:r>
              <a:rPr lang="nl-BE" sz="1800" dirty="0" smtClean="0"/>
              <a:t> independent </a:t>
            </a:r>
            <a:r>
              <a:rPr lang="nl-BE" sz="1800" dirty="0" err="1" smtClean="0"/>
              <a:t>result</a:t>
            </a:r>
            <a:r>
              <a:rPr lang="nl-BE" sz="1800" dirty="0" smtClean="0"/>
              <a:t> viewers</a:t>
            </a:r>
          </a:p>
          <a:p>
            <a:r>
              <a:rPr lang="nl-BE" sz="1800" dirty="0" err="1" smtClean="0"/>
              <a:t>Integrate</a:t>
            </a:r>
            <a:r>
              <a:rPr lang="nl-BE" sz="1800" dirty="0" smtClean="0"/>
              <a:t> </a:t>
            </a:r>
            <a:r>
              <a:rPr lang="nl-BE" sz="1800" dirty="0" err="1" smtClean="0"/>
              <a:t>visualisation</a:t>
            </a:r>
            <a:r>
              <a:rPr lang="nl-BE" sz="1800" dirty="0" smtClean="0"/>
              <a:t> </a:t>
            </a:r>
            <a:r>
              <a:rPr lang="nl-BE" sz="1800" dirty="0" err="1" smtClean="0"/>
              <a:t>through</a:t>
            </a:r>
            <a:r>
              <a:rPr lang="nl-BE" sz="1800" dirty="0" smtClean="0"/>
              <a:t> </a:t>
            </a:r>
            <a:r>
              <a:rPr lang="nl-BE" sz="1800" dirty="0" err="1" smtClean="0"/>
              <a:t>HUBmetaHUB</a:t>
            </a:r>
            <a:r>
              <a:rPr lang="nl-BE" sz="1800" dirty="0" smtClean="0"/>
              <a:t> </a:t>
            </a:r>
            <a:r>
              <a:rPr lang="nl-BE" sz="1800" dirty="0" err="1" smtClean="0"/>
              <a:t>network</a:t>
            </a:r>
            <a:endParaRPr lang="nl-BE" sz="1800" dirty="0" smtClean="0"/>
          </a:p>
          <a:p>
            <a:pPr lvl="1"/>
            <a:r>
              <a:rPr lang="nl-BE" sz="1600" dirty="0" smtClean="0"/>
              <a:t>For GP &amp; </a:t>
            </a:r>
            <a:r>
              <a:rPr lang="nl-BE" sz="1600" dirty="0" err="1" smtClean="0"/>
              <a:t>Specialists</a:t>
            </a:r>
            <a:r>
              <a:rPr lang="nl-BE" sz="1600" dirty="0" smtClean="0"/>
              <a:t>, </a:t>
            </a:r>
            <a:r>
              <a:rPr lang="nl-BE" sz="1600" dirty="0" err="1" smtClean="0"/>
              <a:t>visualisation</a:t>
            </a:r>
            <a:r>
              <a:rPr lang="nl-BE" sz="1600" dirty="0" smtClean="0"/>
              <a:t> </a:t>
            </a:r>
            <a:r>
              <a:rPr lang="nl-BE" sz="1600" dirty="0" err="1" smtClean="0"/>
              <a:t>integrated</a:t>
            </a:r>
            <a:r>
              <a:rPr lang="nl-BE" sz="1600" dirty="0" smtClean="0"/>
              <a:t> in EPR</a:t>
            </a:r>
          </a:p>
          <a:p>
            <a:pPr lvl="1"/>
            <a:r>
              <a:rPr lang="nl-BE" sz="1600" dirty="0" err="1" smtClean="0"/>
              <a:t>Progressing</a:t>
            </a:r>
            <a:r>
              <a:rPr lang="nl-BE" sz="1600" dirty="0" smtClean="0"/>
              <a:t> </a:t>
            </a:r>
            <a:r>
              <a:rPr lang="nl-BE" sz="1600" dirty="0" err="1" smtClean="0"/>
              <a:t>well</a:t>
            </a:r>
            <a:r>
              <a:rPr lang="nl-BE" sz="1600" dirty="0" smtClean="0"/>
              <a:t> </a:t>
            </a:r>
            <a:r>
              <a:rPr lang="nl-BE" sz="1600" dirty="0" err="1" smtClean="0"/>
              <a:t>for</a:t>
            </a:r>
            <a:r>
              <a:rPr lang="nl-BE" sz="1600" dirty="0" smtClean="0"/>
              <a:t> </a:t>
            </a:r>
            <a:r>
              <a:rPr lang="nl-BE" sz="1600" dirty="0" err="1" smtClean="0"/>
              <a:t>hospital</a:t>
            </a:r>
            <a:r>
              <a:rPr lang="nl-BE" sz="1600" dirty="0" smtClean="0"/>
              <a:t> labs</a:t>
            </a:r>
          </a:p>
          <a:p>
            <a:pPr lvl="1"/>
            <a:r>
              <a:rPr lang="nl-BE" sz="1600" dirty="0" err="1" smtClean="0"/>
              <a:t>eHealth</a:t>
            </a:r>
            <a:r>
              <a:rPr lang="nl-BE" sz="1600" dirty="0" smtClean="0"/>
              <a:t> </a:t>
            </a:r>
            <a:r>
              <a:rPr lang="nl-BE" sz="1600" dirty="0" err="1" smtClean="0"/>
              <a:t>roadmap</a:t>
            </a:r>
            <a:r>
              <a:rPr lang="nl-BE" sz="1600" dirty="0" smtClean="0"/>
              <a:t> </a:t>
            </a:r>
            <a:r>
              <a:rPr lang="nl-BE" sz="1600" dirty="0" err="1" smtClean="0"/>
              <a:t>for</a:t>
            </a:r>
            <a:r>
              <a:rPr lang="nl-BE" sz="1600" dirty="0" smtClean="0"/>
              <a:t> private </a:t>
            </a:r>
            <a:r>
              <a:rPr lang="nl-BE" sz="1600" dirty="0" err="1" smtClean="0"/>
              <a:t>lab’s</a:t>
            </a:r>
            <a:r>
              <a:rPr lang="nl-BE" sz="1600" dirty="0" smtClean="0"/>
              <a:t>: </a:t>
            </a:r>
            <a:r>
              <a:rPr lang="nl-BE" sz="1600" dirty="0" err="1" smtClean="0"/>
              <a:t>connect</a:t>
            </a:r>
            <a:r>
              <a:rPr lang="nl-BE" sz="1600" dirty="0" smtClean="0"/>
              <a:t> to </a:t>
            </a:r>
            <a:r>
              <a:rPr lang="nl-BE" sz="1600" dirty="0" err="1" smtClean="0"/>
              <a:t>HUB’s</a:t>
            </a:r>
            <a:r>
              <a:rPr lang="nl-BE" sz="1600" dirty="0" smtClean="0"/>
              <a:t> </a:t>
            </a:r>
            <a:r>
              <a:rPr lang="nl-BE" sz="900" dirty="0" smtClean="0"/>
              <a:t>(direct </a:t>
            </a:r>
            <a:r>
              <a:rPr lang="nl-BE" sz="900" dirty="0" err="1" smtClean="0"/>
              <a:t>or</a:t>
            </a:r>
            <a:r>
              <a:rPr lang="nl-BE" sz="900" dirty="0" smtClean="0"/>
              <a:t> indirect)</a:t>
            </a:r>
            <a:endParaRPr lang="nl-BE" sz="1600" dirty="0" smtClean="0"/>
          </a:p>
          <a:p>
            <a:r>
              <a:rPr lang="nl-BE" sz="1800" dirty="0" err="1" smtClean="0"/>
              <a:t>Cave</a:t>
            </a:r>
            <a:r>
              <a:rPr lang="nl-BE" sz="1800" dirty="0" smtClean="0"/>
              <a:t>: As </a:t>
            </a:r>
            <a:r>
              <a:rPr lang="nl-BE" sz="1800" dirty="0" err="1" smtClean="0"/>
              <a:t>such</a:t>
            </a:r>
            <a:r>
              <a:rPr lang="nl-BE" sz="1800" dirty="0" smtClean="0"/>
              <a:t> does </a:t>
            </a:r>
            <a:r>
              <a:rPr lang="nl-BE" sz="1800" dirty="0" err="1" smtClean="0"/>
              <a:t>not</a:t>
            </a:r>
            <a:r>
              <a:rPr lang="nl-BE" sz="1800" dirty="0" smtClean="0"/>
              <a:t> </a:t>
            </a:r>
            <a:r>
              <a:rPr lang="nl-BE" sz="1800" dirty="0" err="1" smtClean="0"/>
              <a:t>solve</a:t>
            </a:r>
            <a:r>
              <a:rPr lang="nl-BE" sz="1800" dirty="0" smtClean="0"/>
              <a:t> PDF &amp; Old </a:t>
            </a:r>
            <a:r>
              <a:rPr lang="nl-BE" sz="1800" dirty="0" err="1" smtClean="0"/>
              <a:t>dino</a:t>
            </a:r>
            <a:r>
              <a:rPr lang="nl-BE" sz="1800" dirty="0" smtClean="0"/>
              <a:t> </a:t>
            </a:r>
            <a:r>
              <a:rPr lang="nl-BE" sz="1800" dirty="0" err="1" smtClean="0"/>
              <a:t>formats</a:t>
            </a:r>
            <a:endParaRPr lang="nl-BE" sz="1800" dirty="0" smtClean="0"/>
          </a:p>
          <a:p>
            <a:endParaRPr lang="nl-BE" sz="1800" dirty="0"/>
          </a:p>
        </p:txBody>
      </p:sp>
      <p:pic>
        <p:nvPicPr>
          <p:cNvPr id="66566" name="Picture 6" descr="http://www.sinocharm.com/upload/products/Champignon%20Mushroom1.jpg"/>
          <p:cNvPicPr>
            <a:picLocks noChangeAspect="1" noChangeArrowheads="1"/>
          </p:cNvPicPr>
          <p:nvPr/>
        </p:nvPicPr>
        <p:blipFill>
          <a:blip r:embed="rId3" cstate="print"/>
          <a:srcRect/>
          <a:stretch>
            <a:fillRect/>
          </a:stretch>
        </p:blipFill>
        <p:spPr bwMode="auto">
          <a:xfrm>
            <a:off x="611560" y="1514376"/>
            <a:ext cx="2592288" cy="1842616"/>
          </a:xfrm>
          <a:prstGeom prst="rect">
            <a:avLst/>
          </a:prstGeom>
          <a:noFill/>
        </p:spPr>
      </p:pic>
      <p:sp>
        <p:nvSpPr>
          <p:cNvPr id="7" name="PIJL-RECHTS 6"/>
          <p:cNvSpPr/>
          <p:nvPr/>
        </p:nvSpPr>
        <p:spPr>
          <a:xfrm>
            <a:off x="3419872" y="2111648"/>
            <a:ext cx="1872208" cy="6480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BE"/>
          </a:p>
        </p:txBody>
      </p:sp>
      <p:pic>
        <p:nvPicPr>
          <p:cNvPr id="8" name="Picture 2" descr="http://upload.wikimedia.org/wikipedia/commons/thumb/e/e5/Belgium_provinces_regions_striped.png/294px-Belgium_provinces_regions_stri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5249" y="764704"/>
            <a:ext cx="617467" cy="504055"/>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http://t3.gstatic.com/images?q=tbn:ANd9GcTZ_awmNcZ4t1lm8fx83l65EoizVvpFPihmhCjdUS7b4R6G0oQt-8nCZTSRNQ"/>
          <p:cNvPicPr>
            <a:picLocks noChangeAspect="1" noChangeArrowheads="1"/>
          </p:cNvPicPr>
          <p:nvPr/>
        </p:nvPicPr>
        <p:blipFill>
          <a:blip r:embed="rId5" cstate="print"/>
          <a:srcRect/>
          <a:stretch>
            <a:fillRect/>
          </a:stretch>
        </p:blipFill>
        <p:spPr bwMode="auto">
          <a:xfrm>
            <a:off x="5508104" y="1495737"/>
            <a:ext cx="2695575" cy="1695451"/>
          </a:xfrm>
          <a:prstGeom prst="rect">
            <a:avLst/>
          </a:prstGeom>
          <a:noFill/>
        </p:spPr>
      </p:pic>
    </p:spTree>
    <p:extLst>
      <p:ext uri="{BB962C8B-B14F-4D97-AF65-F5344CB8AC3E}">
        <p14:creationId xmlns:p14="http://schemas.microsoft.com/office/powerpoint/2010/main" val="18166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Structure</a:t>
            </a:r>
            <a:r>
              <a:rPr lang="nl-BE" dirty="0" smtClean="0"/>
              <a:t> &amp; </a:t>
            </a:r>
            <a:r>
              <a:rPr lang="nl-BE" dirty="0" err="1" smtClean="0"/>
              <a:t>Semantics</a:t>
            </a:r>
            <a:endParaRPr lang="nl-BE" dirty="0"/>
          </a:p>
        </p:txBody>
      </p:sp>
      <p:sp>
        <p:nvSpPr>
          <p:cNvPr id="3" name="Tijdelijke aanduiding voor inhoud 2"/>
          <p:cNvSpPr>
            <a:spLocks noGrp="1"/>
          </p:cNvSpPr>
          <p:nvPr>
            <p:ph idx="1"/>
          </p:nvPr>
        </p:nvSpPr>
        <p:spPr/>
        <p:txBody>
          <a:bodyPr/>
          <a:lstStyle/>
          <a:p>
            <a:r>
              <a:rPr lang="nl-BE" dirty="0" err="1" smtClean="0"/>
              <a:t>Not</a:t>
            </a:r>
            <a:r>
              <a:rPr lang="nl-BE" dirty="0" smtClean="0"/>
              <a:t> </a:t>
            </a:r>
            <a:r>
              <a:rPr lang="nl-BE" dirty="0" err="1" smtClean="0"/>
              <a:t>quite</a:t>
            </a:r>
            <a:r>
              <a:rPr lang="nl-BE" dirty="0" smtClean="0"/>
              <a:t> a happy </a:t>
            </a:r>
            <a:r>
              <a:rPr lang="nl-BE" dirty="0" err="1" smtClean="0"/>
              <a:t>love</a:t>
            </a:r>
            <a:r>
              <a:rPr lang="nl-BE" dirty="0" smtClean="0"/>
              <a:t> story</a:t>
            </a:r>
            <a:endParaRPr lang="nl-BE" dirty="0"/>
          </a:p>
        </p:txBody>
      </p:sp>
      <p:pic>
        <p:nvPicPr>
          <p:cNvPr id="60418" name="Picture 2"/>
          <p:cNvPicPr>
            <a:picLocks noChangeAspect="1" noChangeArrowheads="1"/>
          </p:cNvPicPr>
          <p:nvPr/>
        </p:nvPicPr>
        <p:blipFill>
          <a:blip r:embed="rId2" cstate="print"/>
          <a:srcRect/>
          <a:stretch>
            <a:fillRect/>
          </a:stretch>
        </p:blipFill>
        <p:spPr bwMode="auto">
          <a:xfrm>
            <a:off x="971600" y="2276872"/>
            <a:ext cx="7668344" cy="4236692"/>
          </a:xfrm>
          <a:prstGeom prst="rect">
            <a:avLst/>
          </a:prstGeom>
          <a:noFill/>
          <a:ln w="9525">
            <a:noFill/>
            <a:miter lim="800000"/>
            <a:headEnd/>
            <a:tailEnd/>
          </a:ln>
        </p:spPr>
      </p:pic>
      <p:pic>
        <p:nvPicPr>
          <p:cNvPr id="5" name="Picture 2" descr="http://upload.wikimedia.org/wikipedia/commons/thumb/e/e5/Belgium_provinces_regions_striped.png/294px-Belgium_provinces_regions_strip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5249" y="764705"/>
            <a:ext cx="617467" cy="50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72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filip\AppData\Local\Temp\SNAGHTML3bc0e9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8990"/>
            <a:ext cx="5573320" cy="573456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The Netherlands</a:t>
            </a:r>
            <a:endParaRPr lang="en-US" dirty="0"/>
          </a:p>
        </p:txBody>
      </p:sp>
      <p:sp>
        <p:nvSpPr>
          <p:cNvPr id="4" name="Date Placeholder 3"/>
          <p:cNvSpPr>
            <a:spLocks noGrp="1"/>
          </p:cNvSpPr>
          <p:nvPr>
            <p:ph type="dt" sz="half" idx="10"/>
          </p:nvPr>
        </p:nvSpPr>
        <p:spPr/>
        <p:txBody>
          <a:bodyPr/>
          <a:lstStyle/>
          <a:p>
            <a:fld id="{3187AC17-1DC9-441E-BA1C-9A23582AC2D3}"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B309E042-BF06-4900-9D01-26A8609551A3}" type="slidenum">
              <a:rPr lang="en-US" smtClean="0"/>
              <a:pPr/>
              <a:t>22</a:t>
            </a:fld>
            <a:endParaRPr lang="en-US"/>
          </a:p>
        </p:txBody>
      </p:sp>
      <p:pic>
        <p:nvPicPr>
          <p:cNvPr id="14338" name="Picture 2" descr="http://1.bp.blogspot.com/-61keugjR52A/UAjg1g1O_TI/AAAAAAAAIHg/W_ty2psDLb4/s1600/Nederland+onder+de+zeespiegel+ka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320" y="1696019"/>
            <a:ext cx="3324225" cy="40005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Health.nl | eHealth nieuws voor Neder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394" y="5696520"/>
            <a:ext cx="2124075"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hISERUSEBAWFRIVFRQSFBgXFBUQFhUVFRUYGBQVFBcXHCceFxwkGRUVHy8gIycpLCwsFR4xNTAqNSYrLCkBCQoKDgwOGg8PGjEkHyQrNTUwNTU2NTE1NDUwMi01KjUyMDAqKiwtNTUwLDUxLDYqLCouNTUpKSw1Ki0sLC8sLf/AABEIAIoA8AMBIgACEQEDEQH/xAAcAAEAAgMBAQEAAAAAAAAAAAAABQYBBAcDAgj/xABFEAACAgECAwQGBAgNBQAAAAABAgADEQQSBSExBhNBUSIyYXGBkQcUobEjM0JSU2Jy0RUWFzVDVHOCkrKzwdIkNIOT4f/EABoBAQEBAQEBAQAAAAAAAAAAAAAEBQEGAwL/xAAuEQEAAgEBBQYFBQEAAAAAAAAAAQIDEQQSITFRBRNBcYGxFGGRoeEiM8HR8DL/2gAMAwEAAhEDEQA/AO4REQEREBERAREQEREBERASE7U9oPq1Q2gGx8hAegx1Y+wcvnJbUalUUs7BVHUkgD5mc27ZcVS+5WqJZFTYDggEhju256+Eh27aO6xTuzxaPZ2y9/mjej9Mc0TreI23HdbYzH2nkPcOgkhwXtTdp2HpF6/FGOeX6h/JMhpmeZrlvW2/E8Xsb4Md6blqxo7PpdQtiK6HKsAwPsM9cym9m+ANZpq3+tX1k5wFfCgZOMKRJI8K1tfOrWCz9W5Bz/vLznqcee9qxaaTxjw0eLybNjreaRkjhPjr76TCwRK/T2mNbBNbSaSTgODvqJ/a/J+MnwwPMdJ96ZK35JsmG+P/AKjn9PqzERPo+RERAREQEREBERAREQEREBERAREQEREDBMiOL9oO7YU0p3uobog6KPzrD+SI7QcWasLVSN2otO2seXm7ewT04RwddMhOS9jelY55s56n4eyT3va9tynDrPT8qqUrSveZOOvKOvzn5e7S03Zk2MLNc/fP4J0qT2BfH3me/aLs4uopCLhGTnWcYA81IHgf9pBfyr6X9Dd8k/5R/Kvpv0N3yT/lO/D492a6c+fX6ufFZd+LxPLl0j05K1quz+prOGof3qpcH3FRN7g3Y2+5h3iGuvxLDDEeSr1+Jkwv0q6YkDubuZx0Tx/vSR/jzT+js+S/vmXbYNnxWicluHRs17T2rPSYxU49VhooVFCqMKoCgeQAwJ6ESv09sqmzhH5exf3z1Hauv8x/s/fNONpxacJY9tkz68ayltRpVsUo6hlIwQRkGQHDt2k1A0zEmi0E0EnJRhzaony8RLIJX+2QxVU49ZNRSV+LYP2Gc2iNI7yOce3jDuyzvW7meVvfwn/eCwRESlIREQEREBERAREQEREBERAREQEREBMGZmDAr3AU77UX6o8wGOnq9iJ6xHvMnr/VPuP3GQnYs405X8pLrVb37yf9xJ4iT7N+3E9eP1VbX+9NfCOEeUcn52U8hM5nev4v6X+rU/8AqT90oH0o6CqpqO6qRMi3O1QmcFMZwPbKEqj1esPePvEtcqdfUe8ffLAWPnMTtSdJr6vR9ixrF/T+Uxw/ofhNwGbvYDTq63b1DYZMZGeoPnLYeG1fok/wic2fZZyY4vEm17bXFltSY5NkGV7jj99qaNMvMK31i32KnqA+8n7pv8b4yunQct1jejWg5s7eAA8vbPLs/wAJesNZcc6i07rD5fmovsE0sk95PdR6+X5ZGGO6r31vKvznr6e+iYiIlSMiIgIiICIiAiIgIiICIiAiIgIiICYMzECs6tzotQ1xBOmvI7zHPurOgcjyPjLHVcGAZSCCMgg5B9xiyoMCrAEEYIPMEHwMgG7O20ktobtgPM1Pl6z7vFZNpbFP6Y1r08Y/tXvUzRG9Olo8fCemvSfssU5x9Lfrab3W/fXLOOO6qvlfoXP61LC0fLqJTfpC4gNSadtb1lBYCLVNfrFOmevSd+Jx+M6eesOfCZfCNfKYn2lS6hzHvH3iWg8ObzHzleq0mGBLL1Hjnxlq7yw9EC/tHP2TK2+9Mk104tvsvHkxRbe4clm7BU7FuLEYyhznl0M39X2n3satGnfW9Cw/FJ7Wbx9wkL2b4At+/v3ZlUr6AOxGOD6wHWXTS6RK1C1oFUdABgSvZa5Jw1rHCPv/AFH3Q7bbFXPa1v1W6co5R6z9kZwjgGxjde/e6huRbwUfm1jwHtkyBES+lK0jSrMyZLZJ3rERE/b5kREBERAREQEREBERAREQEREBERAREQEREBOcfS562m91v31zo8p/b3stfrDSaNnoBw25tvrFcY5H80wOUVesP2h98tnenzMyn0Za0EH8F1B/GHwP7Mm/4lan9T/H/wDJk9oYr3mu7GvNudlZseOLb8xHL+Un2CYlbcnxT7jLZIDsrwazTiwWbfSKkYOegPs9sn5ZslZrhiLc2ft163z2tWdY/BERKkZERAREQEREBERAREQEREBERAREQERPiywKCxOAAST5AczA+4mtoOIV3oLKbA6HOGU5HLrPmritTWtQtgNqAM6+Kg4wT8x84G3ETQ0XHaLrGqquVrEzvUZyuDtOfjygb8RNDifHKNOAb7lTPTJ5n3Acz8oG/iJH8K4/p9Tn6vatm3G7GQRnpkEDyM9uI8TqoTvL7AiZC5bOMnoIGziZkF/HnQf1uv5n90mdPqFdVdG3KwDKR0IPQwPSJocR47p6GVbrlRn9UHPPmBy5eZE34CJF8R7S6Wh9l96I+A2DnOD0P2Ty03bDR2OqV6lGdjtUDOST4DlAmYiICIiAiIgIiICIiAiIgIiICanFfxFv9nZ/kM25q8V/EW/2dn+QwOT9kOO26E12WAnS35B8cMh2lh5MPEeI90tnAbQ3GdUykFTShBHMEHusET47IcFr1XCVptHItYQcc1YMdrD2zR+j/hVmn199Vo9JacA+DLvTaynyI/3gdHnOOwP85av/AMv+vOjznPYJT/CWr5H+l8D+ngdGnL+ymkXiGvvu1I3qnpBTzXmxFa48QAp5ec6hOX6G1uE623vq2OntyFdRkY3bkPlkZIIgdF0fCqaixqqSssAG2qFzjOM495npq9DXau22tXXOcMAwyOhwZGcA7VU6wuKQ+ECkll2g7s8hz9n2yagcu7O8Nqfi+oqepGrXvtqFQVGGXGB0E6dTSqKFUAKAAAOQAHQCc77Lg/w1qeX6f/Ms6PA5v9KH/c6X4/6qTpE5x9KCn6zpeXn/AKqTo8CK43o9KFa/U01sETJZkDHaOgGfaeQlK7B8H+s6l9a1YSpGPdIoCqH8MAfmj5k+yZ+k3jTNYmkGVrG2ywgZyT6vLxCjnjzx5SY7PdstEvdaWhLR0rTNeBnzY58Tk/GBcYiICIiAiIgIiICJGaPtFRbQ2orfNaBi/Ihl2DLAr1Bx4TfrvBCtnkwBGeWcjI6wPSJ4vrEDisuA7AsFzzIUgE/Nh84p1IYsBn0G2HKleeAeWeo5jmIHtEwrgjIII9+YDA9DAzGJgMD0PTr7PfAcHoenI+z3wAWMTw0GtW6tbUJKONy5GDj3eE+F4nWTaN2O5OLCfRC+gHzk+G0iBtzAUeUi9J2hrsPoJdtILKxpcI4Az6LEc8jp0z4RpO0SWWd2tdwYEBs0uoTcMjeT0yIErPlkB5EZHt5zw12uSlN9hO3cq8hnm7BV+0ie5ceJHl1gEQDkAAPYAJ9TBcDkSOfT2+6eNesRnatXBdMbhnmNwyPsgewWZmmnFattbFtotOEDAoScE42sMjkp6zb3DzgCo8pmYzPG3W1qyozgM+dgJ9bAycfCB7bR5TAQeUWWbQSegBJwCTy58gOs+KdSrKHzgMoYZG04IzzB5jrA9Yia2v16U1tZYcKoJPicDyHjA2YmC4HUgeHlzmTARIfU9pa6zh6rxlxWp7l8MxOAFPjmSxcDGTjPIZ5QPqJgsB1Mw1gHUge8gQKLV2evTh6tVWRedO9F1RwpsUhgp/tFzkHxGR5Tb7T6O16krXTlv+mYBxX3rrbhQqDmO789/swJcIxArmq0YOp01z6ZmHdMjHuw7JYWrKFx1XGH5+HOfGr4dc1OsVUbL6gOBnabKgKt6qc8twV18PhLPMQKxo9Ec6lqdO1NL0BFQr3e+0B8stf5PIqueWT859cD4QabaClWwfU9tuBgG0NXgP5t6/P3yyzECo9m6LV1O9tM1QallcCvu0WwWBgC24lzjPpnrmOzOntGp3vp2qDUlXAr7tFsFmcE7j3hxn0z1zLfECM7M6dq9JSjqVdUAIPUHn1kbrOD22rr0AwbXQ1luSvtqr5Z8iVKmWaYMCN0PF2dgraW6tiPS3KoRMDpu3YbyG3M+OHaZl1WqdlIVzRtPg22vDY9xkriIEV2m0z2UbUUs3e0NgeS3IWPwAJ+EieOcENja1+5LP3NP1c4571D+p5EHbzlriBWuM6RvrNNiUtY+K0IZA1YXflnV8/gnXmc+OAJ76PQhNfc505/CCtq7AgKjCEWZb8kk469ZPGBAp/8FEaXRd7p2sNT/hU2CxwjLYMbfEbinKenHqLQdUE09ji/SpXXsAIDKLQVbn6J9NZbMRArvEUsS5XFNjq2len0AGIsLKwDZIwMZ5nlymrZwvCaBrdMbO7qFdoCCxlJqAXI64Dg8/CWwQIHhxBCarABklHAx1yVOMSBTg5c6FbqdyV6d1sDDKq/d0gBh55DfKWaYgRnZih00tSWAhlUqQ3UAMcA/DEr/aLhrs2q36Z7XsVBpnVRYEUKAU6/gyG3MT47vhLpMEQKn2n4ZY+o3MjvSae7XZUt5R9zbvRYjYSCuHHTb4SzaRCK0BJJCqCWxuJAGS2OWfPE9yJiBV/rjNqjbdprytRKadRUWAzye4nPrN0Hko/WMxxvQ5uta3TPej0qlG0BtjjdvXqO7JJU7/Z1GJaAJnECtWcEaxtGupXvBXRYtxPNDYVqA3/nZKsfhmRvGaaTqnFpUUqdMWsaprBWU/oQ4ytQI2k78ev45l3M59x7+eaK/wCjsVWsT8lyN2C69GPIcz5C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jpeg;base64,/9j/4AAQSkZJRgABAQAAAQABAAD/2wCEAAkGBhISERUSEBAWFRIVFRQSFBgXFBUQFhUVFRUYGBQVFBcXHCceFxwkGRUVHy8gIycpLCwsFR4xNTAqNSYrLCkBCQoKDgwOGg8PGjEkHyQrNTUwNTU2NTE1NDUwMi01KjUyMDAqKiwtNTUwLDUxLDYqLCouNTUpKSw1Ki0sLC8sLf/AABEIAIoA8AMBIgACEQEDEQH/xAAcAAEAAgMBAQEAAAAAAAAAAAAABQYBBAcDAgj/xABFEAACAgECAwQGBAgNBQAAAAABAgADEQQSBSExBhNBUSIyYXGBkQcUobEjM0JSU2Jy0RUWFzVDVHOCkrKzwdIkNIOT4f/EABoBAQEBAQEBAQAAAAAAAAAAAAAEBQEGAwL/xAAuEQEAAgEBBQYFBQEAAAAAAAAAAQIDEQQSITFRBRNBcYGxFGGRoeEiM8HR8DL/2gAMAwEAAhEDEQA/AO4REQEREBERAREQEREBERASE7U9oPq1Q2gGx8hAegx1Y+wcvnJbUalUUs7BVHUkgD5mc27ZcVS+5WqJZFTYDggEhju256+Eh27aO6xTuzxaPZ2y9/mjej9Mc0TreI23HdbYzH2nkPcOgkhwXtTdp2HpF6/FGOeX6h/JMhpmeZrlvW2/E8Xsb4Md6blqxo7PpdQtiK6HKsAwPsM9cym9m+ANZpq3+tX1k5wFfCgZOMKRJI8K1tfOrWCz9W5Bz/vLznqcee9qxaaTxjw0eLybNjreaRkjhPjr76TCwRK/T2mNbBNbSaSTgODvqJ/a/J+MnwwPMdJ96ZK35JsmG+P/AKjn9PqzERPo+RERAREQEREBERAREQEREBERAREQEREDBMiOL9oO7YU0p3uobog6KPzrD+SI7QcWasLVSN2otO2seXm7ewT04RwddMhOS9jelY55s56n4eyT3va9tynDrPT8qqUrSveZOOvKOvzn5e7S03Zk2MLNc/fP4J0qT2BfH3me/aLs4uopCLhGTnWcYA81IHgf9pBfyr6X9Dd8k/5R/Kvpv0N3yT/lO/D492a6c+fX6ufFZd+LxPLl0j05K1quz+prOGof3qpcH3FRN7g3Y2+5h3iGuvxLDDEeSr1+Jkwv0q6YkDubuZx0Tx/vSR/jzT+js+S/vmXbYNnxWicluHRs17T2rPSYxU49VhooVFCqMKoCgeQAwJ6ESv09sqmzhH5exf3z1Hauv8x/s/fNONpxacJY9tkz68ayltRpVsUo6hlIwQRkGQHDt2k1A0zEmi0E0EnJRhzaony8RLIJX+2QxVU49ZNRSV+LYP2Gc2iNI7yOce3jDuyzvW7meVvfwn/eCwRESlIREQEREBERAREQEREBERAREQEREBMGZmDAr3AU77UX6o8wGOnq9iJ6xHvMnr/VPuP3GQnYs405X8pLrVb37yf9xJ4iT7N+3E9eP1VbX+9NfCOEeUcn52U8hM5nev4v6X+rU/8AqT90oH0o6CqpqO6qRMi3O1QmcFMZwPbKEqj1esPePvEtcqdfUe8ffLAWPnMTtSdJr6vR9ixrF/T+Uxw/ofhNwGbvYDTq63b1DYZMZGeoPnLYeG1fok/wic2fZZyY4vEm17bXFltSY5NkGV7jj99qaNMvMK31i32KnqA+8n7pv8b4yunQct1jejWg5s7eAA8vbPLs/wAJesNZcc6i07rD5fmovsE0sk95PdR6+X5ZGGO6r31vKvznr6e+iYiIlSMiIgIiICIiAiIgIiICIiAiIgIiICYMzECs6tzotQ1xBOmvI7zHPurOgcjyPjLHVcGAZSCCMgg5B9xiyoMCrAEEYIPMEHwMgG7O20ktobtgPM1Pl6z7vFZNpbFP6Y1r08Y/tXvUzRG9Olo8fCemvSfssU5x9Lfrab3W/fXLOOO6qvlfoXP61LC0fLqJTfpC4gNSadtb1lBYCLVNfrFOmevSd+Jx+M6eesOfCZfCNfKYn2lS6hzHvH3iWg8ObzHzleq0mGBLL1Hjnxlq7yw9EC/tHP2TK2+9Mk104tvsvHkxRbe4clm7BU7FuLEYyhznl0M39X2n3satGnfW9Cw/FJ7Wbx9wkL2b4At+/v3ZlUr6AOxGOD6wHWXTS6RK1C1oFUdABgSvZa5Jw1rHCPv/AFH3Q7bbFXPa1v1W6co5R6z9kZwjgGxjde/e6huRbwUfm1jwHtkyBES+lK0jSrMyZLZJ3rERE/b5kREBERAREQEREBERAREQEREBERAREQEREBOcfS562m91v31zo8p/b3stfrDSaNnoBw25tvrFcY5H80wOUVesP2h98tnenzMyn0Za0EH8F1B/GHwP7Mm/4lan9T/H/wDJk9oYr3mu7GvNudlZseOLb8xHL+Un2CYlbcnxT7jLZIDsrwazTiwWbfSKkYOegPs9sn5ZslZrhiLc2ft163z2tWdY/BERKkZERAREQEREBERAREQEREBERAREQERPiywKCxOAAST5AczA+4mtoOIV3oLKbA6HOGU5HLrPmritTWtQtgNqAM6+Kg4wT8x84G3ETQ0XHaLrGqquVrEzvUZyuDtOfjygb8RNDifHKNOAb7lTPTJ5n3Acz8oG/iJH8K4/p9Tn6vatm3G7GQRnpkEDyM9uI8TqoTvL7AiZC5bOMnoIGziZkF/HnQf1uv5n90mdPqFdVdG3KwDKR0IPQwPSJocR47p6GVbrlRn9UHPPmBy5eZE34CJF8R7S6Wh9l96I+A2DnOD0P2Ty03bDR2OqV6lGdjtUDOST4DlAmYiICIiAiIgIiICIiAiIgIiICanFfxFv9nZ/kM25q8V/EW/2dn+QwOT9kOO26E12WAnS35B8cMh2lh5MPEeI90tnAbQ3GdUykFTShBHMEHusET47IcFr1XCVptHItYQcc1YMdrD2zR+j/hVmn199Vo9JacA+DLvTaynyI/3gdHnOOwP85av/AMv+vOjznPYJT/CWr5H+l8D+ngdGnL+ymkXiGvvu1I3qnpBTzXmxFa48QAp5ec6hOX6G1uE623vq2OntyFdRkY3bkPlkZIIgdF0fCqaixqqSssAG2qFzjOM495npq9DXau22tXXOcMAwyOhwZGcA7VU6wuKQ+ECkll2g7s8hz9n2yagcu7O8Nqfi+oqepGrXvtqFQVGGXGB0E6dTSqKFUAKAAAOQAHQCc77Lg/w1qeX6f/Ms6PA5v9KH/c6X4/6qTpE5x9KCn6zpeXn/AKqTo8CK43o9KFa/U01sETJZkDHaOgGfaeQlK7B8H+s6l9a1YSpGPdIoCqH8MAfmj5k+yZ+k3jTNYmkGVrG2ywgZyT6vLxCjnjzx5SY7PdstEvdaWhLR0rTNeBnzY58Tk/GBcYiICIiAiIgIiICJGaPtFRbQ2orfNaBi/Ihl2DLAr1Bx4TfrvBCtnkwBGeWcjI6wPSJ4vrEDisuA7AsFzzIUgE/Nh84p1IYsBn0G2HKleeAeWeo5jmIHtEwrgjIII9+YDA9DAzGJgMD0PTr7PfAcHoenI+z3wAWMTw0GtW6tbUJKONy5GDj3eE+F4nWTaN2O5OLCfRC+gHzk+G0iBtzAUeUi9J2hrsPoJdtILKxpcI4Az6LEc8jp0z4RpO0SWWd2tdwYEBs0uoTcMjeT0yIErPlkB5EZHt5zw12uSlN9hO3cq8hnm7BV+0ie5ceJHl1gEQDkAAPYAJ9TBcDkSOfT2+6eNesRnatXBdMbhnmNwyPsgewWZmmnFattbFtotOEDAoScE42sMjkp6zb3DzgCo8pmYzPG3W1qyozgM+dgJ9bAycfCB7bR5TAQeUWWbQSegBJwCTy58gOs+KdSrKHzgMoYZG04IzzB5jrA9Yia2v16U1tZYcKoJPicDyHjA2YmC4HUgeHlzmTARIfU9pa6zh6rxlxWp7l8MxOAFPjmSxcDGTjPIZ5QPqJgsB1Mw1gHUge8gQKLV2evTh6tVWRedO9F1RwpsUhgp/tFzkHxGR5Tb7T6O16krXTlv+mYBxX3rrbhQqDmO789/swJcIxArmq0YOp01z6ZmHdMjHuw7JYWrKFx1XGH5+HOfGr4dc1OsVUbL6gOBnabKgKt6qc8twV18PhLPMQKxo9Ec6lqdO1NL0BFQr3e+0B8stf5PIqueWT859cD4QabaClWwfU9tuBgG0NXgP5t6/P3yyzECo9m6LV1O9tM1QallcCvu0WwWBgC24lzjPpnrmOzOntGp3vp2qDUlXAr7tFsFmcE7j3hxn0z1zLfECM7M6dq9JSjqVdUAIPUHn1kbrOD22rr0AwbXQ1luSvtqr5Z8iVKmWaYMCN0PF2dgraW6tiPS3KoRMDpu3YbyG3M+OHaZl1WqdlIVzRtPg22vDY9xkriIEV2m0z2UbUUs3e0NgeS3IWPwAJ+EieOcENja1+5LP3NP1c4571D+p5EHbzlriBWuM6RvrNNiUtY+K0IZA1YXflnV8/gnXmc+OAJ76PQhNfc505/CCtq7AgKjCEWZb8kk469ZPGBAp/8FEaXRd7p2sNT/hU2CxwjLYMbfEbinKenHqLQdUE09ji/SpXXsAIDKLQVbn6J9NZbMRArvEUsS5XFNjq2len0AGIsLKwDZIwMZ5nlymrZwvCaBrdMbO7qFdoCCxlJqAXI64Dg8/CWwQIHhxBCarABklHAx1yVOMSBTg5c6FbqdyV6d1sDDKq/d0gBh55DfKWaYgRnZih00tSWAhlUqQ3UAMcA/DEr/aLhrs2q36Z7XsVBpnVRYEUKAU6/gyG3MT47vhLpMEQKn2n4ZY+o3MjvSae7XZUt5R9zbvRYjYSCuHHTb4SzaRCK0BJJCqCWxuJAGS2OWfPE9yJiBV/rjNqjbdprytRKadRUWAzye4nPrN0Hko/WMxxvQ5uta3TPej0qlG0BtjjdvXqO7JJU7/Z1GJaAJnECtWcEaxtGupXvBXRYtxPNDYVqA3/nZKsfhmRvGaaTqnFpUUqdMWsaprBWU/oQ4ytQI2k78ev45l3M59x7+eaK/wCjsVWsT8lyN2C69GPIcz5CB//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RUSEBAWFRIVFRQSFBgXFBUQFhUVFRUYGBQVFBcXHCceFxwkGRUVHy8gIycpLCwsFR4xNTAqNSYrLCkBCQoKDgwOGg8PGjEkHyQrNTUwNTU2NTE1NDUwMi01KjUyMDAqKiwtNTUwLDUxLDYqLCouNTUpKSw1Ki0sLC8sLf/AABEIAIoA8AMBIgACEQEDEQH/xAAcAAEAAgMBAQEAAAAAAAAAAAAABQYBBAcDAgj/xABFEAACAgECAwQGBAgNBQAAAAABAgADEQQSBSExBhNBUSIyYXGBkQcUobEjM0JSU2Jy0RUWFzVDVHOCkrKzwdIkNIOT4f/EABoBAQEBAQEBAQAAAAAAAAAAAAAEBQEGAwL/xAAuEQEAAgEBBQYFBQEAAAAAAAAAAQIDEQQSITFRBRNBcYGxFGGRoeEiM8HR8DL/2gAMAwEAAhEDEQA/AO4REQEREBERAREQEREBERASE7U9oPq1Q2gGx8hAegx1Y+wcvnJbUalUUs7BVHUkgD5mc27ZcVS+5WqJZFTYDggEhju256+Eh27aO6xTuzxaPZ2y9/mjej9Mc0TreI23HdbYzH2nkPcOgkhwXtTdp2HpF6/FGOeX6h/JMhpmeZrlvW2/E8Xsb4Md6blqxo7PpdQtiK6HKsAwPsM9cym9m+ANZpq3+tX1k5wFfCgZOMKRJI8K1tfOrWCz9W5Bz/vLznqcee9qxaaTxjw0eLybNjreaRkjhPjr76TCwRK/T2mNbBNbSaSTgODvqJ/a/J+MnwwPMdJ96ZK35JsmG+P/AKjn9PqzERPo+RERAREQEREBERAREQEREBERAREQEREDBMiOL9oO7YU0p3uobog6KPzrD+SI7QcWasLVSN2otO2seXm7ewT04RwddMhOS9jelY55s56n4eyT3va9tynDrPT8qqUrSveZOOvKOvzn5e7S03Zk2MLNc/fP4J0qT2BfH3me/aLs4uopCLhGTnWcYA81IHgf9pBfyr6X9Dd8k/5R/Kvpv0N3yT/lO/D492a6c+fX6ufFZd+LxPLl0j05K1quz+prOGof3qpcH3FRN7g3Y2+5h3iGuvxLDDEeSr1+Jkwv0q6YkDubuZx0Tx/vSR/jzT+js+S/vmXbYNnxWicluHRs17T2rPSYxU49VhooVFCqMKoCgeQAwJ6ESv09sqmzhH5exf3z1Hauv8x/s/fNONpxacJY9tkz68ayltRpVsUo6hlIwQRkGQHDt2k1A0zEmi0E0EnJRhzaony8RLIJX+2QxVU49ZNRSV+LYP2Gc2iNI7yOce3jDuyzvW7meVvfwn/eCwRESlIREQEREBERAREQEREBERAREQEREBMGZmDAr3AU77UX6o8wGOnq9iJ6xHvMnr/VPuP3GQnYs405X8pLrVb37yf9xJ4iT7N+3E9eP1VbX+9NfCOEeUcn52U8hM5nev4v6X+rU/8AqT90oH0o6CqpqO6qRMi3O1QmcFMZwPbKEqj1esPePvEtcqdfUe8ffLAWPnMTtSdJr6vR9ixrF/T+Uxw/ofhNwGbvYDTq63b1DYZMZGeoPnLYeG1fok/wic2fZZyY4vEm17bXFltSY5NkGV7jj99qaNMvMK31i32KnqA+8n7pv8b4yunQct1jejWg5s7eAA8vbPLs/wAJesNZcc6i07rD5fmovsE0sk95PdR6+X5ZGGO6r31vKvznr6e+iYiIlSMiIgIiICIiAiIgIiICIiAiIgIiICYMzECs6tzotQ1xBOmvI7zHPurOgcjyPjLHVcGAZSCCMgg5B9xiyoMCrAEEYIPMEHwMgG7O20ktobtgPM1Pl6z7vFZNpbFP6Y1r08Y/tXvUzRG9Olo8fCemvSfssU5x9Lfrab3W/fXLOOO6qvlfoXP61LC0fLqJTfpC4gNSadtb1lBYCLVNfrFOmevSd+Jx+M6eesOfCZfCNfKYn2lS6hzHvH3iWg8ObzHzleq0mGBLL1Hjnxlq7yw9EC/tHP2TK2+9Mk104tvsvHkxRbe4clm7BU7FuLEYyhznl0M39X2n3satGnfW9Cw/FJ7Wbx9wkL2b4At+/v3ZlUr6AOxGOD6wHWXTS6RK1C1oFUdABgSvZa5Jw1rHCPv/AFH3Q7bbFXPa1v1W6co5R6z9kZwjgGxjde/e6huRbwUfm1jwHtkyBES+lK0jSrMyZLZJ3rERE/b5kREBERAREQEREBERAREQEREBERAREQEREBOcfS562m91v31zo8p/b3stfrDSaNnoBw25tvrFcY5H80wOUVesP2h98tnenzMyn0Za0EH8F1B/GHwP7Mm/4lan9T/H/wDJk9oYr3mu7GvNudlZseOLb8xHL+Un2CYlbcnxT7jLZIDsrwazTiwWbfSKkYOegPs9sn5ZslZrhiLc2ft163z2tWdY/BERKkZERAREQEREBERAREQEREBERAREQERPiywKCxOAAST5AczA+4mtoOIV3oLKbA6HOGU5HLrPmritTWtQtgNqAM6+Kg4wT8x84G3ETQ0XHaLrGqquVrEzvUZyuDtOfjygb8RNDifHKNOAb7lTPTJ5n3Acz8oG/iJH8K4/p9Tn6vatm3G7GQRnpkEDyM9uI8TqoTvL7AiZC5bOMnoIGziZkF/HnQf1uv5n90mdPqFdVdG3KwDKR0IPQwPSJocR47p6GVbrlRn9UHPPmBy5eZE34CJF8R7S6Wh9l96I+A2DnOD0P2Ty03bDR2OqV6lGdjtUDOST4DlAmYiICIiAiIgIiICIiAiIgIiICanFfxFv9nZ/kM25q8V/EW/2dn+QwOT9kOO26E12WAnS35B8cMh2lh5MPEeI90tnAbQ3GdUykFTShBHMEHusET47IcFr1XCVptHItYQcc1YMdrD2zR+j/hVmn199Vo9JacA+DLvTaynyI/3gdHnOOwP85av/AMv+vOjznPYJT/CWr5H+l8D+ngdGnL+ymkXiGvvu1I3qnpBTzXmxFa48QAp5ec6hOX6G1uE623vq2OntyFdRkY3bkPlkZIIgdF0fCqaixqqSssAG2qFzjOM495npq9DXau22tXXOcMAwyOhwZGcA7VU6wuKQ+ECkll2g7s8hz9n2yagcu7O8Nqfi+oqepGrXvtqFQVGGXGB0E6dTSqKFUAKAAAOQAHQCc77Lg/w1qeX6f/Ms6PA5v9KH/c6X4/6qTpE5x9KCn6zpeXn/AKqTo8CK43o9KFa/U01sETJZkDHaOgGfaeQlK7B8H+s6l9a1YSpGPdIoCqH8MAfmj5k+yZ+k3jTNYmkGVrG2ywgZyT6vLxCjnjzx5SY7PdstEvdaWhLR0rTNeBnzY58Tk/GBcYiICIiAiIgIiICJGaPtFRbQ2orfNaBi/Ihl2DLAr1Bx4TfrvBCtnkwBGeWcjI6wPSJ4vrEDisuA7AsFzzIUgE/Nh84p1IYsBn0G2HKleeAeWeo5jmIHtEwrgjIII9+YDA9DAzGJgMD0PTr7PfAcHoenI+z3wAWMTw0GtW6tbUJKONy5GDj3eE+F4nWTaN2O5OLCfRC+gHzk+G0iBtzAUeUi9J2hrsPoJdtILKxpcI4Az6LEc8jp0z4RpO0SWWd2tdwYEBs0uoTcMjeT0yIErPlkB5EZHt5zw12uSlN9hO3cq8hnm7BV+0ie5ceJHl1gEQDkAAPYAJ9TBcDkSOfT2+6eNesRnatXBdMbhnmNwyPsgewWZmmnFattbFtotOEDAoScE42sMjkp6zb3DzgCo8pmYzPG3W1qyozgM+dgJ9bAycfCB7bR5TAQeUWWbQSegBJwCTy58gOs+KdSrKHzgMoYZG04IzzB5jrA9Yia2v16U1tZYcKoJPicDyHjA2YmC4HUgeHlzmTARIfU9pa6zh6rxlxWp7l8MxOAFPjmSxcDGTjPIZ5QPqJgsB1Mw1gHUge8gQKLV2evTh6tVWRedO9F1RwpsUhgp/tFzkHxGR5Tb7T6O16krXTlv+mYBxX3rrbhQqDmO789/swJcIxArmq0YOp01z6ZmHdMjHuw7JYWrKFx1XGH5+HOfGr4dc1OsVUbL6gOBnabKgKt6qc8twV18PhLPMQKxo9Ec6lqdO1NL0BFQr3e+0B8stf5PIqueWT859cD4QabaClWwfU9tuBgG0NXgP5t6/P3yyzECo9m6LV1O9tM1QallcCvu0WwWBgC24lzjPpnrmOzOntGp3vp2qDUlXAr7tFsFmcE7j3hxn0z1zLfECM7M6dq9JSjqVdUAIPUHn1kbrOD22rr0AwbXQ1luSvtqr5Z8iVKmWaYMCN0PF2dgraW6tiPS3KoRMDpu3YbyG3M+OHaZl1WqdlIVzRtPg22vDY9xkriIEV2m0z2UbUUs3e0NgeS3IWPwAJ+EieOcENja1+5LP3NP1c4571D+p5EHbzlriBWuM6RvrNNiUtY+K0IZA1YXflnV8/gnXmc+OAJ76PQhNfc505/CCtq7AgKjCEWZb8kk469ZPGBAp/8FEaXRd7p2sNT/hU2CxwjLYMbfEbinKenHqLQdUE09ji/SpXXsAIDKLQVbn6J9NZbMRArvEUsS5XFNjq2len0AGIsLKwDZIwMZ5nlymrZwvCaBrdMbO7qFdoCCxlJqAXI64Dg8/CWwQIHhxBCarABklHAx1yVOMSBTg5c6FbqdyV6d1sDDKq/d0gBh55DfKWaYgRnZih00tSWAhlUqQ3UAMcA/DEr/aLhrs2q36Z7XsVBpnVRYEUKAU6/gyG3MT47vhLpMEQKn2n4ZY+o3MjvSae7XZUt5R9zbvRYjYSCuHHTb4SzaRCK0BJJCqCWxuJAGS2OWfPE9yJiBV/rjNqjbdprytRKadRUWAzye4nPrN0Hko/WMxxvQ5uta3TPej0qlG0BtjjdvXqO7JJU7/Z1GJaAJnECtWcEaxtGupXvBXRYtxPNDYVqA3/nZKsfhmRvGaaTqnFpUUqdMWsaprBWU/oQ4ytQI2k78ev45l3M59x7+eaK/wCjsVWsT8lyN2C69GPIcz5CB//Z"/>
          <p:cNvSpPr>
            <a:spLocks noChangeAspect="1" noChangeArrowheads="1"/>
          </p:cNvSpPr>
          <p:nvPr/>
        </p:nvSpPr>
        <p:spPr bwMode="auto">
          <a:xfrm>
            <a:off x="155575" y="-784225"/>
            <a:ext cx="2857500"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data:image/jpeg;base64,/9j/4AAQSkZJRgABAQAAAQABAAD/2wCEAAkGBhISERUSEBAWFRIVFRQSFBgXFBUQFhUVFRUYGBQVFBcXHCceFxwkGRUVHy8gIycpLCwsFR4xNTAqNSYrLCkBCQoKDgwOGg8PGjEkHyQrNTUwNTU2NTE1NDUwMi01KjUyMDAqKiwtNTUwLDUxLDYqLCouNTUpKSw1Ki0sLC8sLf/AABEIAIoA8AMBIgACEQEDEQH/xAAcAAEAAgMBAQEAAAAAAAAAAAAABQYBBAcDAgj/xABFEAACAgECAwQGBAgNBQAAAAABAgADEQQSBSExBhNBUSIyYXGBkQcUobEjM0JSU2Jy0RUWFzVDVHOCkrKzwdIkNIOT4f/EABoBAQEBAQEBAQAAAAAAAAAAAAAEBQEGAwL/xAAuEQEAAgEBBQYFBQEAAAAAAAAAAQIDEQQSITFRBRNBcYGxFGGRoeEiM8HR8DL/2gAMAwEAAhEDEQA/AO4REQEREBERAREQEREBERASE7U9oPq1Q2gGx8hAegx1Y+wcvnJbUalUUs7BVHUkgD5mc27ZcVS+5WqJZFTYDggEhju256+Eh27aO6xTuzxaPZ2y9/mjej9Mc0TreI23HdbYzH2nkPcOgkhwXtTdp2HpF6/FGOeX6h/JMhpmeZrlvW2/E8Xsb4Md6blqxo7PpdQtiK6HKsAwPsM9cym9m+ANZpq3+tX1k5wFfCgZOMKRJI8K1tfOrWCz9W5Bz/vLznqcee9qxaaTxjw0eLybNjreaRkjhPjr76TCwRK/T2mNbBNbSaSTgODvqJ/a/J+MnwwPMdJ96ZK35JsmG+P/AKjn9PqzERPo+RERAREQEREBERAREQEREBERAREQEREDBMiOL9oO7YU0p3uobog6KPzrD+SI7QcWasLVSN2otO2seXm7ewT04RwddMhOS9jelY55s56n4eyT3va9tynDrPT8qqUrSveZOOvKOvzn5e7S03Zk2MLNc/fP4J0qT2BfH3me/aLs4uopCLhGTnWcYA81IHgf9pBfyr6X9Dd8k/5R/Kvpv0N3yT/lO/D492a6c+fX6ufFZd+LxPLl0j05K1quz+prOGof3qpcH3FRN7g3Y2+5h3iGuvxLDDEeSr1+Jkwv0q6YkDubuZx0Tx/vSR/jzT+js+S/vmXbYNnxWicluHRs17T2rPSYxU49VhooVFCqMKoCgeQAwJ6ESv09sqmzhH5exf3z1Hauv8x/s/fNONpxacJY9tkz68ayltRpVsUo6hlIwQRkGQHDt2k1A0zEmi0E0EnJRhzaony8RLIJX+2QxVU49ZNRSV+LYP2Gc2iNI7yOce3jDuyzvW7meVvfwn/eCwRESlIREQEREBERAREQEREBERAREQEREBMGZmDAr3AU77UX6o8wGOnq9iJ6xHvMnr/VPuP3GQnYs405X8pLrVb37yf9xJ4iT7N+3E9eP1VbX+9NfCOEeUcn52U8hM5nev4v6X+rU/8AqT90oH0o6CqpqO6qRMi3O1QmcFMZwPbKEqj1esPePvEtcqdfUe8ffLAWPnMTtSdJr6vR9ixrF/T+Uxw/ofhNwGbvYDTq63b1DYZMZGeoPnLYeG1fok/wic2fZZyY4vEm17bXFltSY5NkGV7jj99qaNMvMK31i32KnqA+8n7pv8b4yunQct1jejWg5s7eAA8vbPLs/wAJesNZcc6i07rD5fmovsE0sk95PdR6+X5ZGGO6r31vKvznr6e+iYiIlSMiIgIiICIiAiIgIiICIiAiIgIiICYMzECs6tzotQ1xBOmvI7zHPurOgcjyPjLHVcGAZSCCMgg5B9xiyoMCrAEEYIPMEHwMgG7O20ktobtgPM1Pl6z7vFZNpbFP6Y1r08Y/tXvUzRG9Olo8fCemvSfssU5x9Lfrab3W/fXLOOO6qvlfoXP61LC0fLqJTfpC4gNSadtb1lBYCLVNfrFOmevSd+Jx+M6eesOfCZfCNfKYn2lS6hzHvH3iWg8ObzHzleq0mGBLL1Hjnxlq7yw9EC/tHP2TK2+9Mk104tvsvHkxRbe4clm7BU7FuLEYyhznl0M39X2n3satGnfW9Cw/FJ7Wbx9wkL2b4At+/v3ZlUr6AOxGOD6wHWXTS6RK1C1oFUdABgSvZa5Jw1rHCPv/AFH3Q7bbFXPa1v1W6co5R6z9kZwjgGxjde/e6huRbwUfm1jwHtkyBES+lK0jSrMyZLZJ3rERE/b5kREBERAREQEREBERAREQEREBERAREQEREBOcfS562m91v31zo8p/b3stfrDSaNnoBw25tvrFcY5H80wOUVesP2h98tnenzMyn0Za0EH8F1B/GHwP7Mm/4lan9T/H/wDJk9oYr3mu7GvNudlZseOLb8xHL+Un2CYlbcnxT7jLZIDsrwazTiwWbfSKkYOegPs9sn5ZslZrhiLc2ft163z2tWdY/BERKkZERAREQEREBERAREQEREBERAREQERPiywKCxOAAST5AczA+4mtoOIV3oLKbA6HOGU5HLrPmritTWtQtgNqAM6+Kg4wT8x84G3ETQ0XHaLrGqquVrEzvUZyuDtOfjygb8RNDifHKNOAb7lTPTJ5n3Acz8oG/iJH8K4/p9Tn6vatm3G7GQRnpkEDyM9uI8TqoTvL7AiZC5bOMnoIGziZkF/HnQf1uv5n90mdPqFdVdG3KwDKR0IPQwPSJocR47p6GVbrlRn9UHPPmBy5eZE34CJF8R7S6Wh9l96I+A2DnOD0P2Ty03bDR2OqV6lGdjtUDOST4DlAmYiICIiAiIgIiICIiAiIgIiICanFfxFv9nZ/kM25q8V/EW/2dn+QwOT9kOO26E12WAnS35B8cMh2lh5MPEeI90tnAbQ3GdUykFTShBHMEHusET47IcFr1XCVptHItYQcc1YMdrD2zR+j/hVmn199Vo9JacA+DLvTaynyI/3gdHnOOwP85av/AMv+vOjznPYJT/CWr5H+l8D+ngdGnL+ymkXiGvvu1I3qnpBTzXmxFa48QAp5ec6hOX6G1uE623vq2OntyFdRkY3bkPlkZIIgdF0fCqaixqqSssAG2qFzjOM495npq9DXau22tXXOcMAwyOhwZGcA7VU6wuKQ+ECkll2g7s8hz9n2yagcu7O8Nqfi+oqepGrXvtqFQVGGXGB0E6dTSqKFUAKAAAOQAHQCc77Lg/w1qeX6f/Ms6PA5v9KH/c6X4/6qTpE5x9KCn6zpeXn/AKqTo8CK43o9KFa/U01sETJZkDHaOgGfaeQlK7B8H+s6l9a1YSpGPdIoCqH8MAfmj5k+yZ+k3jTNYmkGVrG2ywgZyT6vLxCjnjzx5SY7PdstEvdaWhLR0rTNeBnzY58Tk/GBcYiICIiAiIgIiICJGaPtFRbQ2orfNaBi/Ihl2DLAr1Bx4TfrvBCtnkwBGeWcjI6wPSJ4vrEDisuA7AsFzzIUgE/Nh84p1IYsBn0G2HKleeAeWeo5jmIHtEwrgjIII9+YDA9DAzGJgMD0PTr7PfAcHoenI+z3wAWMTw0GtW6tbUJKONy5GDj3eE+F4nWTaN2O5OLCfRC+gHzk+G0iBtzAUeUi9J2hrsPoJdtILKxpcI4Az6LEc8jp0z4RpO0SWWd2tdwYEBs0uoTcMjeT0yIErPlkB5EZHt5zw12uSlN9hO3cq8hnm7BV+0ie5ceJHl1gEQDkAAPYAJ9TBcDkSOfT2+6eNesRnatXBdMbhnmNwyPsgewWZmmnFattbFtotOEDAoScE42sMjkp6zb3DzgCo8pmYzPG3W1qyozgM+dgJ9bAycfCB7bR5TAQeUWWbQSegBJwCTy58gOs+KdSrKHzgMoYZG04IzzB5jrA9Yia2v16U1tZYcKoJPicDyHjA2YmC4HUgeHlzmTARIfU9pa6zh6rxlxWp7l8MxOAFPjmSxcDGTjPIZ5QPqJgsB1Mw1gHUge8gQKLV2evTh6tVWRedO9F1RwpsUhgp/tFzkHxGR5Tb7T6O16krXTlv+mYBxX3rrbhQqDmO789/swJcIxArmq0YOp01z6ZmHdMjHuw7JYWrKFx1XGH5+HOfGr4dc1OsVUbL6gOBnabKgKt6qc8twV18PhLPMQKxo9Ec6lqdO1NL0BFQr3e+0B8stf5PIqueWT859cD4QabaClWwfU9tuBgG0NXgP5t6/P3yyzECo9m6LV1O9tM1QallcCvu0WwWBgC24lzjPpnrmOzOntGp3vp2qDUlXAr7tFsFmcE7j3hxn0z1zLfECM7M6dq9JSjqVdUAIPUHn1kbrOD22rr0AwbXQ1luSvtqr5Z8iVKmWaYMCN0PF2dgraW6tiPS3KoRMDpu3YbyG3M+OHaZl1WqdlIVzRtPg22vDY9xkriIEV2m0z2UbUUs3e0NgeS3IWPwAJ+EieOcENja1+5LP3NP1c4571D+p5EHbzlriBWuM6RvrNNiUtY+K0IZA1YXflnV8/gnXmc+OAJ76PQhNfc505/CCtq7AgKjCEWZb8kk469ZPGBAp/8FEaXRd7p2sNT/hU2CxwjLYMbfEbinKenHqLQdUE09ji/SpXXsAIDKLQVbn6J9NZbMRArvEUsS5XFNjq2len0AGIsLKwDZIwMZ5nlymrZwvCaBrdMbO7qFdoCCxlJqAXI64Dg8/CWwQIHhxBCarABklHAx1yVOMSBTg5c6FbqdyV6d1sDDKq/d0gBh55DfKWaYgRnZih00tSWAhlUqQ3UAMcA/DEr/aLhrs2q36Z7XsVBpnVRYEUKAU6/gyG3MT47vhLpMEQKn2n4ZY+o3MjvSae7XZUt5R9zbvRYjYSCuHHTb4SzaRCK0BJJCqCWxuJAGS2OWfPE9yJiBV/rjNqjbdprytRKadRUWAzye4nPrN0Hko/WMxxvQ5uta3TPej0qlG0BtjjdvXqO7JJU7/Z1GJaAJnECtWcEaxtGupXvBXRYtxPNDYVqA3/nZKsfhmRvGaaTqnFpUUqdMWsaprBWU/oQ4ytQI2k78ev45l3M59x7+eaK/wCjsVWsT8lyN2C69GPIcz5CB//Z"/>
          <p:cNvSpPr>
            <a:spLocks noChangeAspect="1" noChangeArrowheads="1"/>
          </p:cNvSpPr>
          <p:nvPr/>
        </p:nvSpPr>
        <p:spPr bwMode="auto">
          <a:xfrm>
            <a:off x="307975" y="-631825"/>
            <a:ext cx="2857500"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50" name="Picture 14" descr="NICTIZ Nat.ICT.Inst.Healthc.Netherla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617" y="788559"/>
            <a:ext cx="1573630" cy="9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“EENHEID VAN TAAL”</a:t>
            </a:r>
            <a:endParaRPr lang="en-US" dirty="0"/>
          </a:p>
        </p:txBody>
      </p:sp>
      <p:sp>
        <p:nvSpPr>
          <p:cNvPr id="2" name="Date Placeholder 1"/>
          <p:cNvSpPr>
            <a:spLocks noGrp="1"/>
          </p:cNvSpPr>
          <p:nvPr>
            <p:ph type="dt" sz="half" idx="10"/>
          </p:nvPr>
        </p:nvSpPr>
        <p:spPr/>
        <p:txBody>
          <a:bodyPr/>
          <a:lstStyle/>
          <a:p>
            <a:fld id="{2F2B76A4-6999-4F1B-A303-10D55B9E44FF}" type="datetime1">
              <a:rPr lang="nl-BE" smtClean="0"/>
              <a:pPr/>
              <a:t>30/11/2018</a:t>
            </a:fld>
            <a:endParaRPr lang="en-US"/>
          </a:p>
        </p:txBody>
      </p:sp>
      <p:sp>
        <p:nvSpPr>
          <p:cNvPr id="3" name="Footer Placeholder 2"/>
          <p:cNvSpPr>
            <a:spLocks noGrp="1"/>
          </p:cNvSpPr>
          <p:nvPr>
            <p:ph type="ftr" sz="quarter" idx="11"/>
          </p:nvPr>
        </p:nvSpPr>
        <p:spPr/>
        <p:txBody>
          <a:bodyPr/>
          <a:lstStyle/>
          <a:p>
            <a:r>
              <a:rPr lang="en-US" smtClean="0"/>
              <a:t>© 2009 CliniSys Group – Commercial in Confidence</a:t>
            </a:r>
            <a:endParaRPr lang="en-US"/>
          </a:p>
        </p:txBody>
      </p:sp>
      <p:sp>
        <p:nvSpPr>
          <p:cNvPr id="4" name="Slide Number Placeholder 3"/>
          <p:cNvSpPr>
            <a:spLocks noGrp="1"/>
          </p:cNvSpPr>
          <p:nvPr>
            <p:ph type="sldNum" sz="quarter" idx="12"/>
          </p:nvPr>
        </p:nvSpPr>
        <p:spPr/>
        <p:txBody>
          <a:bodyPr/>
          <a:lstStyle/>
          <a:p>
            <a:fld id="{6FE6D11A-3BEF-47A6-A119-F03566CD6F1A}" type="slidenum">
              <a:rPr lang="en-US" smtClean="0"/>
              <a:pPr/>
              <a:t>23</a:t>
            </a:fld>
            <a:endParaRPr lang="en-US"/>
          </a:p>
        </p:txBody>
      </p:sp>
      <p:pic>
        <p:nvPicPr>
          <p:cNvPr id="7" name="Picture 14" descr="NICTIZ Nat.ICT.Inst.Healthc.Netherl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5373216"/>
            <a:ext cx="1573630" cy="90746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filip\AppData\Local\Temp\SNAGHTML3bedbc18.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0087" y="3501008"/>
            <a:ext cx="7219048" cy="255238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filip\AppData\Local\Temp\SNAGHTML3bef5fd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484784"/>
            <a:ext cx="72390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77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Terminology Explorers</a:t>
            </a:r>
            <a:endParaRPr lang="en-US" dirty="0"/>
          </a:p>
        </p:txBody>
      </p:sp>
      <p:sp>
        <p:nvSpPr>
          <p:cNvPr id="2" name="Date Placeholder 1"/>
          <p:cNvSpPr>
            <a:spLocks noGrp="1"/>
          </p:cNvSpPr>
          <p:nvPr>
            <p:ph type="dt" sz="half" idx="10"/>
          </p:nvPr>
        </p:nvSpPr>
        <p:spPr/>
        <p:txBody>
          <a:bodyPr/>
          <a:lstStyle/>
          <a:p>
            <a:fld id="{2F2B76A4-6999-4F1B-A303-10D55B9E44FF}" type="datetime1">
              <a:rPr lang="nl-BE" smtClean="0"/>
              <a:pPr/>
              <a:t>30/11/2018</a:t>
            </a:fld>
            <a:endParaRPr lang="en-US"/>
          </a:p>
        </p:txBody>
      </p:sp>
      <p:sp>
        <p:nvSpPr>
          <p:cNvPr id="3" name="Footer Placeholder 2"/>
          <p:cNvSpPr>
            <a:spLocks noGrp="1"/>
          </p:cNvSpPr>
          <p:nvPr>
            <p:ph type="ftr" sz="quarter" idx="11"/>
          </p:nvPr>
        </p:nvSpPr>
        <p:spPr/>
        <p:txBody>
          <a:bodyPr/>
          <a:lstStyle/>
          <a:p>
            <a:r>
              <a:rPr lang="en-US" smtClean="0"/>
              <a:t>© 2009 CliniSys Group – Commercial in Confidence</a:t>
            </a:r>
            <a:endParaRPr lang="en-US"/>
          </a:p>
        </p:txBody>
      </p:sp>
      <p:sp>
        <p:nvSpPr>
          <p:cNvPr id="4" name="Slide Number Placeholder 3"/>
          <p:cNvSpPr>
            <a:spLocks noGrp="1"/>
          </p:cNvSpPr>
          <p:nvPr>
            <p:ph type="sldNum" sz="quarter" idx="12"/>
          </p:nvPr>
        </p:nvSpPr>
        <p:spPr/>
        <p:txBody>
          <a:bodyPr/>
          <a:lstStyle/>
          <a:p>
            <a:fld id="{6FE6D11A-3BEF-47A6-A119-F03566CD6F1A}" type="slidenum">
              <a:rPr lang="en-US" smtClean="0"/>
              <a:pPr/>
              <a:t>24</a:t>
            </a:fld>
            <a:endParaRPr lang="en-US"/>
          </a:p>
        </p:txBody>
      </p:sp>
      <p:pic>
        <p:nvPicPr>
          <p:cNvPr id="16386" name="Picture 2" descr="C:\Users\filip\AppData\Local\Temp\SNAGHTML3bf11ff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7380953" cy="40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7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SNOMED-CT on </a:t>
            </a:r>
            <a:r>
              <a:rPr lang="en-US" dirty="0" err="1" smtClean="0"/>
              <a:t>wikipedia</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25</a:t>
            </a:fld>
            <a:endParaRPr lang="en-US"/>
          </a:p>
        </p:txBody>
      </p:sp>
      <p:pic>
        <p:nvPicPr>
          <p:cNvPr id="3074" name="Picture 2" descr="C:\Users\filip\AppData\Local\Temp\SNAGHTML44bb496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3904" y="2277469"/>
            <a:ext cx="6076191" cy="32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SNOMED-CT vs. SNOMED-RT</a:t>
            </a:r>
            <a:endParaRPr lang="en-US" dirty="0"/>
          </a:p>
        </p:txBody>
      </p:sp>
      <p:sp>
        <p:nvSpPr>
          <p:cNvPr id="3" name="Content Placeholder 2"/>
          <p:cNvSpPr>
            <a:spLocks noGrp="1"/>
          </p:cNvSpPr>
          <p:nvPr>
            <p:ph idx="1"/>
          </p:nvPr>
        </p:nvSpPr>
        <p:spPr/>
        <p:txBody>
          <a:bodyPr/>
          <a:lstStyle/>
          <a:p>
            <a:r>
              <a:rPr lang="en-US" dirty="0" smtClean="0"/>
              <a:t>History</a:t>
            </a:r>
          </a:p>
          <a:p>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26</a:t>
            </a:fld>
            <a:endParaRPr lang="en-US"/>
          </a:p>
        </p:txBody>
      </p:sp>
      <p:pic>
        <p:nvPicPr>
          <p:cNvPr id="2050" name="Picture 2" descr="C:\Users\filip\AppData\Local\Temp\SNAGHTML44b7ff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20888"/>
            <a:ext cx="76485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685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SNOMED-CT</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27</a:t>
            </a:fld>
            <a:endParaRPr lang="en-US"/>
          </a:p>
        </p:txBody>
      </p:sp>
      <p:pic>
        <p:nvPicPr>
          <p:cNvPr id="17410" name="Picture 2" descr="C:\Users\filip\AppData\Local\Temp\SNAGHTML3bf42db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1293" y="1628775"/>
            <a:ext cx="8041413"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54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SNOMED-CT : CONCEPT</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28</a:t>
            </a:fld>
            <a:endParaRPr lang="en-US"/>
          </a:p>
        </p:txBody>
      </p:sp>
      <p:pic>
        <p:nvPicPr>
          <p:cNvPr id="19458" name="Picture 2" descr="C:\Users\filip\AppData\Local\Temp\SNAGHTML3bf8ac0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60" y="1484784"/>
            <a:ext cx="5452140" cy="44973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7544" y="3573016"/>
            <a:ext cx="8424936" cy="2800767"/>
          </a:xfrm>
          <a:prstGeom prst="rect">
            <a:avLst/>
          </a:prstGeom>
          <a:solidFill>
            <a:schemeClr val="bg1">
              <a:alpha val="98000"/>
            </a:schemeClr>
          </a:solidFill>
        </p:spPr>
        <p:txBody>
          <a:bodyPr wrap="square">
            <a:spAutoFit/>
          </a:bodyPr>
          <a:lstStyle/>
          <a:p>
            <a:r>
              <a:rPr lang="en-US" sz="1600" dirty="0"/>
              <a:t>SNOMED CT consists of four primary core components</a:t>
            </a:r>
            <a:r>
              <a:rPr lang="en-US" sz="1600" dirty="0" smtClean="0"/>
              <a:t>:</a:t>
            </a:r>
          </a:p>
          <a:p>
            <a:endParaRPr lang="en-US" sz="1600" dirty="0"/>
          </a:p>
          <a:p>
            <a:r>
              <a:rPr lang="en-US" sz="1600" b="1" dirty="0"/>
              <a:t>Concept Codes</a:t>
            </a:r>
            <a:r>
              <a:rPr lang="en-US" sz="1600" dirty="0"/>
              <a:t> - numerical codes that identify clinical terms, primitive or defined, organized in hierarchies</a:t>
            </a:r>
          </a:p>
          <a:p>
            <a:endParaRPr lang="en-US" sz="1600" b="1" dirty="0" smtClean="0"/>
          </a:p>
          <a:p>
            <a:r>
              <a:rPr lang="en-US" sz="1600" b="1" dirty="0" smtClean="0"/>
              <a:t>Descriptions</a:t>
            </a:r>
            <a:r>
              <a:rPr lang="en-US" sz="1600" dirty="0" smtClean="0"/>
              <a:t> </a:t>
            </a:r>
            <a:r>
              <a:rPr lang="en-US" sz="1600" dirty="0"/>
              <a:t>- textual descriptions of Concept Codes</a:t>
            </a:r>
          </a:p>
          <a:p>
            <a:endParaRPr lang="en-US" sz="1600" b="1" dirty="0" smtClean="0"/>
          </a:p>
          <a:p>
            <a:r>
              <a:rPr lang="en-US" sz="1600" b="1" dirty="0" smtClean="0"/>
              <a:t>Relationships</a:t>
            </a:r>
            <a:r>
              <a:rPr lang="en-US" sz="1600" dirty="0" smtClean="0"/>
              <a:t> </a:t>
            </a:r>
            <a:r>
              <a:rPr lang="en-US" sz="1600" dirty="0"/>
              <a:t>- relationships between Concept Codes that have a related meaning</a:t>
            </a:r>
          </a:p>
          <a:p>
            <a:endParaRPr lang="en-US" sz="1600" b="1" dirty="0" smtClean="0"/>
          </a:p>
          <a:p>
            <a:r>
              <a:rPr lang="en-US" sz="1600" b="1" dirty="0" smtClean="0"/>
              <a:t>Reference </a:t>
            </a:r>
            <a:r>
              <a:rPr lang="en-US" sz="1600" b="1" dirty="0"/>
              <a:t>Sets</a:t>
            </a:r>
            <a:r>
              <a:rPr lang="en-US" sz="1600" dirty="0"/>
              <a:t> - used to group Concepts or Descriptions into sets, including reference sets and cross-maps to other classifications and standards.</a:t>
            </a:r>
          </a:p>
        </p:txBody>
      </p:sp>
    </p:spTree>
    <p:extLst>
      <p:ext uri="{BB962C8B-B14F-4D97-AF65-F5344CB8AC3E}">
        <p14:creationId xmlns:p14="http://schemas.microsoft.com/office/powerpoint/2010/main" val="3289854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765175"/>
            <a:ext cx="8568183" cy="792163"/>
          </a:xfrm>
        </p:spPr>
        <p:txBody>
          <a:bodyPr/>
          <a:lstStyle/>
          <a:p>
            <a:r>
              <a:rPr lang="en-US" dirty="0" err="1"/>
              <a:t>Precoordination</a:t>
            </a:r>
            <a:r>
              <a:rPr lang="en-US" dirty="0"/>
              <a:t> and </a:t>
            </a:r>
            <a:r>
              <a:rPr lang="en-US" dirty="0" err="1"/>
              <a:t>postcoordination</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29</a:t>
            </a:fld>
            <a:endParaRPr lang="en-US"/>
          </a:p>
        </p:txBody>
      </p:sp>
      <p:pic>
        <p:nvPicPr>
          <p:cNvPr id="20482" name="Picture 2" descr="C:\Users\filip\AppData\Local\Temp\SNAGHTML3bfeef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556791"/>
            <a:ext cx="8424936" cy="491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0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3</a:t>
            </a:fld>
            <a:endParaRPr lang="en-US" altLang="nl-BE"/>
          </a:p>
        </p:txBody>
      </p:sp>
      <p:pic>
        <p:nvPicPr>
          <p:cNvPr id="7" name="Picture 6"/>
          <p:cNvPicPr>
            <a:picLocks noChangeAspect="1"/>
          </p:cNvPicPr>
          <p:nvPr/>
        </p:nvPicPr>
        <p:blipFill>
          <a:blip r:embed="rId3"/>
          <a:stretch>
            <a:fillRect/>
          </a:stretch>
        </p:blipFill>
        <p:spPr>
          <a:xfrm>
            <a:off x="16141" y="761844"/>
            <a:ext cx="9127859" cy="2676482"/>
          </a:xfrm>
          <a:prstGeom prst="rect">
            <a:avLst/>
          </a:prstGeom>
        </p:spPr>
      </p:pic>
      <p:pic>
        <p:nvPicPr>
          <p:cNvPr id="10" name="Picture 9"/>
          <p:cNvPicPr>
            <a:picLocks noChangeAspect="1"/>
          </p:cNvPicPr>
          <p:nvPr/>
        </p:nvPicPr>
        <p:blipFill>
          <a:blip r:embed="rId4"/>
          <a:stretch>
            <a:fillRect/>
          </a:stretch>
        </p:blipFill>
        <p:spPr>
          <a:xfrm>
            <a:off x="1942861" y="3499720"/>
            <a:ext cx="5258277" cy="2983630"/>
          </a:xfrm>
          <a:prstGeom prst="rect">
            <a:avLst/>
          </a:prstGeom>
        </p:spPr>
      </p:pic>
    </p:spTree>
    <p:extLst>
      <p:ext uri="{BB962C8B-B14F-4D97-AF65-F5344CB8AC3E}">
        <p14:creationId xmlns:p14="http://schemas.microsoft.com/office/powerpoint/2010/main" val="127988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USE-Cases</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30</a:t>
            </a:fld>
            <a:endParaRPr lang="en-US"/>
          </a:p>
        </p:txBody>
      </p:sp>
      <p:pic>
        <p:nvPicPr>
          <p:cNvPr id="22530" name="Picture 2" descr="C:\Users\filip\AppData\Local\Temp\SNAGHTML3c02bfd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1047" y="2663183"/>
            <a:ext cx="6761905" cy="24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541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 Organism</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31</a:t>
            </a:fld>
            <a:endParaRPr lang="en-US"/>
          </a:p>
        </p:txBody>
      </p:sp>
      <p:pic>
        <p:nvPicPr>
          <p:cNvPr id="23556" name="Picture 4" descr="C:\Users\filip\AppData\Local\Temp\SNAGHTML3c0b43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7632848" cy="500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877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 Organism </a:t>
            </a:r>
            <a:endParaRPr lang="en-US" dirty="0"/>
          </a:p>
        </p:txBody>
      </p:sp>
      <p:sp>
        <p:nvSpPr>
          <p:cNvPr id="3" name="Content Placeholder 2"/>
          <p:cNvSpPr>
            <a:spLocks noGrp="1"/>
          </p:cNvSpPr>
          <p:nvPr>
            <p:ph idx="1"/>
          </p:nvPr>
        </p:nvSpPr>
        <p:spPr/>
        <p:txBody>
          <a:bodyPr/>
          <a:lstStyle/>
          <a:p>
            <a:r>
              <a:rPr lang="en-US" dirty="0" smtClean="0"/>
              <a:t>Warning : MALDI uses the SNOMED RT</a:t>
            </a:r>
          </a:p>
          <a:p>
            <a:pPr lvl="1"/>
            <a:r>
              <a:rPr lang="en-US" sz="2000" dirty="0" smtClean="0"/>
              <a:t>Reference Terminology</a:t>
            </a:r>
            <a:endParaRPr lang="en-US" sz="2000"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32</a:t>
            </a:fld>
            <a:endParaRPr lang="en-US"/>
          </a:p>
        </p:txBody>
      </p:sp>
      <p:pic>
        <p:nvPicPr>
          <p:cNvPr id="1026" name="Picture 2" descr="C:\Users\filip\AppData\Local\Temp\SNAGHTML44b17db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551430"/>
            <a:ext cx="8429625" cy="4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29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 Culture Medium</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33</a:t>
            </a:fld>
            <a:endParaRPr lang="en-US"/>
          </a:p>
        </p:txBody>
      </p:sp>
      <p:pic>
        <p:nvPicPr>
          <p:cNvPr id="24578" name="Picture 2" descr="C:\Users\filip\AppData\Local\Temp\SNAGHTML3c0d312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7424406"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35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 Antibiotics</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34</a:t>
            </a:fld>
            <a:endParaRPr lang="en-US"/>
          </a:p>
        </p:txBody>
      </p:sp>
      <p:pic>
        <p:nvPicPr>
          <p:cNvPr id="25602" name="Picture 2" descr="C:\Users\filip\AppData\Local\Temp\SNAGHTML3c10f1e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4595660"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465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 Qualifier Values</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35</a:t>
            </a:fld>
            <a:endParaRPr lang="en-US"/>
          </a:p>
        </p:txBody>
      </p:sp>
      <p:pic>
        <p:nvPicPr>
          <p:cNvPr id="26628" name="Picture 4" descr="C:\Users\filip\AppData\Local\Temp\SNAGHTML3c1a2d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5" y="1562201"/>
            <a:ext cx="744855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C:\Users\filip\AppData\Local\Temp\SNAGHTML3c1476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022" y="3356992"/>
            <a:ext cx="6480720" cy="134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1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Microbiology</a:t>
            </a:r>
            <a:endParaRPr lang="en-US" dirty="0"/>
          </a:p>
        </p:txBody>
      </p:sp>
      <p:sp>
        <p:nvSpPr>
          <p:cNvPr id="4" name="Date Placeholder 3"/>
          <p:cNvSpPr>
            <a:spLocks noGrp="1"/>
          </p:cNvSpPr>
          <p:nvPr>
            <p:ph type="dt" sz="half" idx="10"/>
          </p:nvPr>
        </p:nvSpPr>
        <p:spPr/>
        <p:txBody>
          <a:bodyPr/>
          <a:lstStyle/>
          <a:p>
            <a:fld id="{33204CE5-D09A-4F29-91F9-4A3AF1023308}" type="datetime1">
              <a:rPr lang="nl-BE" smtClean="0"/>
              <a:pPr/>
              <a:t>30/11/2018</a:t>
            </a:fld>
            <a:endParaRPr lang="en-US"/>
          </a:p>
        </p:txBody>
      </p:sp>
      <p:sp>
        <p:nvSpPr>
          <p:cNvPr id="5" name="Footer Placeholder 4"/>
          <p:cNvSpPr>
            <a:spLocks noGrp="1"/>
          </p:cNvSpPr>
          <p:nvPr>
            <p:ph type="ftr" sz="quarter" idx="11"/>
          </p:nvPr>
        </p:nvSpPr>
        <p:spPr/>
        <p:txBody>
          <a:bodyPr/>
          <a:lstStyle/>
          <a:p>
            <a:r>
              <a:rPr lang="en-US" smtClean="0"/>
              <a:t>© 2013 CliniSys Group – Commercial in Confidence</a:t>
            </a:r>
            <a:endParaRPr lang="en-US" dirty="0"/>
          </a:p>
        </p:txBody>
      </p:sp>
      <p:sp>
        <p:nvSpPr>
          <p:cNvPr id="6" name="Slide Number Placeholder 5"/>
          <p:cNvSpPr>
            <a:spLocks noGrp="1"/>
          </p:cNvSpPr>
          <p:nvPr>
            <p:ph type="sldNum" sz="quarter" idx="12"/>
          </p:nvPr>
        </p:nvSpPr>
        <p:spPr/>
        <p:txBody>
          <a:bodyPr/>
          <a:lstStyle/>
          <a:p>
            <a:fld id="{7D2C510A-B5D2-4A14-A303-1CAE8B99A589}" type="slidenum">
              <a:rPr lang="en-US" smtClean="0"/>
              <a:pPr/>
              <a:t>36</a:t>
            </a:fld>
            <a:endParaRPr lang="en-US"/>
          </a:p>
        </p:txBody>
      </p:sp>
      <p:pic>
        <p:nvPicPr>
          <p:cNvPr id="1026" name="Picture 2" descr="C:\Users\filip\AppData\Local\Temp\SNAGHTML44dc6ab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229600" cy="201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484784"/>
            <a:ext cx="1266693" cy="276999"/>
          </a:xfrm>
          <a:prstGeom prst="rect">
            <a:avLst/>
          </a:prstGeom>
          <a:noFill/>
        </p:spPr>
        <p:txBody>
          <a:bodyPr wrap="none" rtlCol="0">
            <a:spAutoFit/>
          </a:bodyPr>
          <a:lstStyle/>
          <a:p>
            <a:r>
              <a:rPr lang="en-US" sz="1200" dirty="0" smtClean="0"/>
              <a:t>Culture Medium</a:t>
            </a:r>
            <a:endParaRPr lang="en-US" sz="1200" dirty="0"/>
          </a:p>
        </p:txBody>
      </p:sp>
      <p:sp>
        <p:nvSpPr>
          <p:cNvPr id="9" name="TextBox 8"/>
          <p:cNvSpPr txBox="1"/>
          <p:nvPr/>
        </p:nvSpPr>
        <p:spPr>
          <a:xfrm>
            <a:off x="1886637" y="1480953"/>
            <a:ext cx="849913" cy="276999"/>
          </a:xfrm>
          <a:prstGeom prst="rect">
            <a:avLst/>
          </a:prstGeom>
          <a:noFill/>
        </p:spPr>
        <p:txBody>
          <a:bodyPr wrap="none" rtlCol="0">
            <a:spAutoFit/>
          </a:bodyPr>
          <a:lstStyle/>
          <a:p>
            <a:r>
              <a:rPr lang="en-US" sz="1200" dirty="0" smtClean="0"/>
              <a:t>Organism</a:t>
            </a:r>
            <a:endParaRPr lang="en-US" sz="1200" dirty="0"/>
          </a:p>
        </p:txBody>
      </p:sp>
      <p:sp>
        <p:nvSpPr>
          <p:cNvPr id="10" name="TextBox 9"/>
          <p:cNvSpPr txBox="1"/>
          <p:nvPr/>
        </p:nvSpPr>
        <p:spPr>
          <a:xfrm>
            <a:off x="4150581" y="1480955"/>
            <a:ext cx="2282997" cy="276999"/>
          </a:xfrm>
          <a:prstGeom prst="rect">
            <a:avLst/>
          </a:prstGeom>
          <a:noFill/>
        </p:spPr>
        <p:txBody>
          <a:bodyPr wrap="none" rtlCol="0">
            <a:spAutoFit/>
          </a:bodyPr>
          <a:lstStyle/>
          <a:p>
            <a:r>
              <a:rPr lang="en-US" sz="1200" dirty="0" smtClean="0"/>
              <a:t>Organism Supplemental tests</a:t>
            </a:r>
            <a:endParaRPr lang="en-US" sz="1200" dirty="0"/>
          </a:p>
        </p:txBody>
      </p:sp>
      <p:sp>
        <p:nvSpPr>
          <p:cNvPr id="11" name="TextBox 10"/>
          <p:cNvSpPr txBox="1"/>
          <p:nvPr/>
        </p:nvSpPr>
        <p:spPr>
          <a:xfrm>
            <a:off x="6660232" y="1480954"/>
            <a:ext cx="883575" cy="276999"/>
          </a:xfrm>
          <a:prstGeom prst="rect">
            <a:avLst/>
          </a:prstGeom>
          <a:noFill/>
        </p:spPr>
        <p:txBody>
          <a:bodyPr wrap="none" rtlCol="0">
            <a:spAutoFit/>
          </a:bodyPr>
          <a:lstStyle/>
          <a:p>
            <a:r>
              <a:rPr lang="en-US" sz="1200" dirty="0" smtClean="0"/>
              <a:t>Antibiotics</a:t>
            </a:r>
            <a:endParaRPr lang="en-US" sz="1200" dirty="0"/>
          </a:p>
        </p:txBody>
      </p:sp>
      <p:sp>
        <p:nvSpPr>
          <p:cNvPr id="12" name="TextBox 11"/>
          <p:cNvSpPr txBox="1"/>
          <p:nvPr/>
        </p:nvSpPr>
        <p:spPr>
          <a:xfrm>
            <a:off x="5436096" y="3789040"/>
            <a:ext cx="883575" cy="276999"/>
          </a:xfrm>
          <a:prstGeom prst="rect">
            <a:avLst/>
          </a:prstGeom>
          <a:noFill/>
        </p:spPr>
        <p:txBody>
          <a:bodyPr wrap="none" rtlCol="0">
            <a:spAutoFit/>
          </a:bodyPr>
          <a:lstStyle/>
          <a:p>
            <a:r>
              <a:rPr lang="en-US" sz="1200" dirty="0" smtClean="0"/>
              <a:t>Antibiotics</a:t>
            </a:r>
            <a:endParaRPr lang="en-US" sz="1200" dirty="0"/>
          </a:p>
        </p:txBody>
      </p:sp>
      <p:sp>
        <p:nvSpPr>
          <p:cNvPr id="13" name="TextBox 12"/>
          <p:cNvSpPr txBox="1"/>
          <p:nvPr/>
        </p:nvSpPr>
        <p:spPr>
          <a:xfrm>
            <a:off x="6472071" y="4066039"/>
            <a:ext cx="883575" cy="276999"/>
          </a:xfrm>
          <a:prstGeom prst="rect">
            <a:avLst/>
          </a:prstGeom>
          <a:noFill/>
        </p:spPr>
        <p:txBody>
          <a:bodyPr wrap="none" rtlCol="0">
            <a:spAutoFit/>
          </a:bodyPr>
          <a:lstStyle/>
          <a:p>
            <a:r>
              <a:rPr lang="en-US" sz="1200" dirty="0" smtClean="0"/>
              <a:t>Antibiotics</a:t>
            </a:r>
            <a:endParaRPr lang="en-US" sz="1200" dirty="0"/>
          </a:p>
        </p:txBody>
      </p:sp>
      <p:sp>
        <p:nvSpPr>
          <p:cNvPr id="8" name="Rectangle 7"/>
          <p:cNvSpPr/>
          <p:nvPr/>
        </p:nvSpPr>
        <p:spPr>
          <a:xfrm>
            <a:off x="7382099" y="4104510"/>
            <a:ext cx="816249" cy="200055"/>
          </a:xfrm>
          <a:prstGeom prst="rect">
            <a:avLst/>
          </a:prstGeom>
        </p:spPr>
        <p:txBody>
          <a:bodyPr wrap="none">
            <a:spAutoFit/>
          </a:bodyPr>
          <a:lstStyle/>
          <a:p>
            <a:r>
              <a:rPr lang="en-US" dirty="0"/>
              <a:t>Qualifier Values</a:t>
            </a:r>
          </a:p>
        </p:txBody>
      </p:sp>
    </p:spTree>
    <p:extLst>
      <p:ext uri="{BB962C8B-B14F-4D97-AF65-F5344CB8AC3E}">
        <p14:creationId xmlns:p14="http://schemas.microsoft.com/office/powerpoint/2010/main" val="151415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LOINC</a:t>
            </a:r>
            <a:endParaRPr lang="en-US" dirty="0"/>
          </a:p>
        </p:txBody>
      </p:sp>
      <p:pic>
        <p:nvPicPr>
          <p:cNvPr id="7" name="Content Placeholder 6"/>
          <p:cNvPicPr>
            <a:picLocks noGrp="1" noChangeAspect="1"/>
          </p:cNvPicPr>
          <p:nvPr>
            <p:ph idx="1"/>
          </p:nvPr>
        </p:nvPicPr>
        <p:blipFill>
          <a:blip r:embed="rId3"/>
          <a:stretch>
            <a:fillRect/>
          </a:stretch>
        </p:blipFill>
        <p:spPr>
          <a:xfrm>
            <a:off x="457200" y="1857056"/>
            <a:ext cx="8229600" cy="4040826"/>
          </a:xfrm>
          <a:prstGeom prst="rect">
            <a:avLst/>
          </a:prstGeom>
        </p:spPr>
      </p:pic>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37</a:t>
            </a:fld>
            <a:endParaRPr lang="en-US" altLang="nl-BE"/>
          </a:p>
        </p:txBody>
      </p:sp>
      <p:pic>
        <p:nvPicPr>
          <p:cNvPr id="9" name="Picture 8"/>
          <p:cNvPicPr>
            <a:picLocks noChangeAspect="1"/>
          </p:cNvPicPr>
          <p:nvPr/>
        </p:nvPicPr>
        <p:blipFill>
          <a:blip r:embed="rId4"/>
          <a:stretch>
            <a:fillRect/>
          </a:stretch>
        </p:blipFill>
        <p:spPr>
          <a:xfrm>
            <a:off x="539552" y="4653136"/>
            <a:ext cx="2880654" cy="1119527"/>
          </a:xfrm>
          <a:prstGeom prst="rect">
            <a:avLst/>
          </a:prstGeom>
        </p:spPr>
      </p:pic>
    </p:spTree>
    <p:extLst>
      <p:ext uri="{BB962C8B-B14F-4D97-AF65-F5344CB8AC3E}">
        <p14:creationId xmlns:p14="http://schemas.microsoft.com/office/powerpoint/2010/main" val="215697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LOINC</a:t>
            </a:r>
            <a:endParaRPr lang="en-US" dirty="0"/>
          </a:p>
        </p:txBody>
      </p:sp>
      <p:sp>
        <p:nvSpPr>
          <p:cNvPr id="3" name="Content Placeholder 2"/>
          <p:cNvSpPr>
            <a:spLocks noGrp="1"/>
          </p:cNvSpPr>
          <p:nvPr>
            <p:ph idx="1"/>
          </p:nvPr>
        </p:nvSpPr>
        <p:spPr/>
        <p:txBody>
          <a:bodyPr/>
          <a:lstStyle/>
          <a:p>
            <a:r>
              <a:rPr lang="en-US" dirty="0"/>
              <a:t>LOGICAL OBSERVATION IDENTIFIERS NAMES AND CODE (LOINC</a:t>
            </a:r>
            <a:r>
              <a:rPr lang="en-US" dirty="0" smtClean="0"/>
              <a:t>)</a:t>
            </a:r>
          </a:p>
          <a:p>
            <a:r>
              <a:rPr lang="nl-NL" sz="2000" dirty="0"/>
              <a:t>Het systeem ‘</a:t>
            </a:r>
            <a:r>
              <a:rPr lang="nl-NL" sz="2000" dirty="0" err="1"/>
              <a:t>Logical</a:t>
            </a:r>
            <a:r>
              <a:rPr lang="nl-NL" sz="2000" dirty="0"/>
              <a:t> </a:t>
            </a:r>
            <a:r>
              <a:rPr lang="nl-NL" sz="2000" dirty="0" err="1"/>
              <a:t>Observation</a:t>
            </a:r>
            <a:r>
              <a:rPr lang="nl-NL" sz="2000" dirty="0"/>
              <a:t> </a:t>
            </a:r>
            <a:r>
              <a:rPr lang="nl-NL" sz="2000" dirty="0" err="1"/>
              <a:t>Identifiers</a:t>
            </a:r>
            <a:r>
              <a:rPr lang="nl-NL" sz="2000" dirty="0"/>
              <a:t> </a:t>
            </a:r>
            <a:r>
              <a:rPr lang="nl-NL" sz="2000" dirty="0" err="1"/>
              <a:t>Names</a:t>
            </a:r>
            <a:r>
              <a:rPr lang="nl-NL" sz="2000" dirty="0"/>
              <a:t> and Codes’, of kortweg </a:t>
            </a:r>
            <a:r>
              <a:rPr lang="nl-NL" sz="2000" b="1" dirty="0"/>
              <a:t>LOINC</a:t>
            </a:r>
            <a:r>
              <a:rPr lang="nl-NL" sz="2000" dirty="0"/>
              <a:t>, is een codestelsel dat werd ontwikkeld en wordt beheerd door het ‘</a:t>
            </a:r>
            <a:r>
              <a:rPr lang="nl-NL" sz="2000" b="1" dirty="0" err="1"/>
              <a:t>Regenstrief</a:t>
            </a:r>
            <a:r>
              <a:rPr lang="nl-NL" sz="2000" b="1" dirty="0"/>
              <a:t> </a:t>
            </a:r>
            <a:r>
              <a:rPr lang="nl-NL" sz="2000" b="1" dirty="0" err="1"/>
              <a:t>Institute</a:t>
            </a:r>
            <a:r>
              <a:rPr lang="nl-NL" sz="2000" dirty="0"/>
              <a:t>’.  </a:t>
            </a:r>
            <a:endParaRPr lang="nl-NL" sz="2000" dirty="0" smtClean="0"/>
          </a:p>
          <a:p>
            <a:r>
              <a:rPr lang="nl-NL" sz="2000" dirty="0" smtClean="0"/>
              <a:t>LOINC </a:t>
            </a:r>
            <a:r>
              <a:rPr lang="nl-NL" sz="2000" dirty="0"/>
              <a:t>is een antwoord op de behoefte naar een elektronische database voor klinische zorg en –management.  Het doel is </a:t>
            </a:r>
            <a:r>
              <a:rPr lang="nl-NL" sz="2000" b="1" dirty="0"/>
              <a:t>laboratoriumaanvragen</a:t>
            </a:r>
            <a:r>
              <a:rPr lang="nl-NL" sz="2000" dirty="0"/>
              <a:t>, -</a:t>
            </a:r>
            <a:r>
              <a:rPr lang="nl-NL" sz="2000" b="1" dirty="0"/>
              <a:t>uitslagen</a:t>
            </a:r>
            <a:r>
              <a:rPr lang="nl-NL" sz="2000" dirty="0"/>
              <a:t> en klinische begrippen te standaardiseren. </a:t>
            </a:r>
            <a:endParaRPr lang="nl-NL" sz="2000" dirty="0" smtClean="0"/>
          </a:p>
          <a:p>
            <a:r>
              <a:rPr lang="nl-NL" sz="2000" dirty="0" smtClean="0"/>
              <a:t>Elk </a:t>
            </a:r>
            <a:r>
              <a:rPr lang="nl-NL" sz="2000" dirty="0"/>
              <a:t>LOINC-concept beschrijft een test of een testresultaat en verbindt daaraan een code. Door middel van deze unieke code kan bij de uitwisseling van data een gemeenschappelijke taal gebruikt worden.</a:t>
            </a:r>
            <a:endParaRPr lang="en-US" sz="2000" dirty="0" smtClean="0"/>
          </a:p>
          <a:p>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38</a:t>
            </a:fld>
            <a:endParaRPr lang="en-US" altLang="nl-BE"/>
          </a:p>
        </p:txBody>
      </p:sp>
      <p:pic>
        <p:nvPicPr>
          <p:cNvPr id="7" name="Picture 6"/>
          <p:cNvPicPr>
            <a:picLocks noChangeAspect="1"/>
          </p:cNvPicPr>
          <p:nvPr/>
        </p:nvPicPr>
        <p:blipFill>
          <a:blip r:embed="rId3"/>
          <a:stretch>
            <a:fillRect/>
          </a:stretch>
        </p:blipFill>
        <p:spPr>
          <a:xfrm>
            <a:off x="3707904" y="823071"/>
            <a:ext cx="5220429" cy="676369"/>
          </a:xfrm>
          <a:prstGeom prst="rect">
            <a:avLst/>
          </a:prstGeom>
        </p:spPr>
      </p:pic>
    </p:spTree>
    <p:extLst>
      <p:ext uri="{BB962C8B-B14F-4D97-AF65-F5344CB8AC3E}">
        <p14:creationId xmlns:p14="http://schemas.microsoft.com/office/powerpoint/2010/main" val="937521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LOINC</a:t>
            </a:r>
            <a:endParaRPr lang="en-US" dirty="0"/>
          </a:p>
        </p:txBody>
      </p:sp>
      <p:sp>
        <p:nvSpPr>
          <p:cNvPr id="3" name="Content Placeholder 2"/>
          <p:cNvSpPr>
            <a:spLocks noGrp="1"/>
          </p:cNvSpPr>
          <p:nvPr>
            <p:ph idx="1"/>
          </p:nvPr>
        </p:nvSpPr>
        <p:spPr/>
        <p:txBody>
          <a:bodyPr/>
          <a:lstStyle/>
          <a:p>
            <a:r>
              <a:rPr lang="nl-NL" sz="2800" dirty="0"/>
              <a:t>LOINC werd ontwikkeld en wordt beheerd door het </a:t>
            </a:r>
            <a:r>
              <a:rPr lang="nl-NL" sz="2800" dirty="0" err="1"/>
              <a:t>Regenstrief</a:t>
            </a:r>
            <a:r>
              <a:rPr lang="nl-NL" sz="2800" dirty="0"/>
              <a:t> </a:t>
            </a:r>
            <a:r>
              <a:rPr lang="nl-NL" sz="2800" dirty="0" err="1"/>
              <a:t>institute</a:t>
            </a:r>
            <a:r>
              <a:rPr lang="nl-NL" sz="2800" dirty="0"/>
              <a:t> in          Indianapolis, en is de wereldwijde standaard geworden voor         laboratoriumcodes. </a:t>
            </a:r>
            <a:endParaRPr lang="nl-NL" sz="2800" dirty="0" smtClean="0"/>
          </a:p>
          <a:p>
            <a:r>
              <a:rPr lang="nl-NL" sz="2800" dirty="0" smtClean="0"/>
              <a:t>Elke </a:t>
            </a:r>
            <a:r>
              <a:rPr lang="nl-NL" sz="2800" dirty="0"/>
              <a:t>unieke code beschrijft een min of meer volledig laboratoriumconcept aan de hand van een aantal velden (oorspronkelijk gebaseerd op de resultaten van het Europese EUCLIDES-project)</a:t>
            </a:r>
            <a:endParaRPr lang="en-US" sz="2800"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39</a:t>
            </a:fld>
            <a:endParaRPr lang="en-US" altLang="nl-BE"/>
          </a:p>
        </p:txBody>
      </p:sp>
    </p:spTree>
    <p:extLst>
      <p:ext uri="{BB962C8B-B14F-4D97-AF65-F5344CB8AC3E}">
        <p14:creationId xmlns:p14="http://schemas.microsoft.com/office/powerpoint/2010/main" val="209660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Uit het nieuws van 10 Oktober 2018</a:t>
            </a:r>
            <a:endParaRPr lang="en-US" dirty="0"/>
          </a:p>
        </p:txBody>
      </p:sp>
      <p:sp>
        <p:nvSpPr>
          <p:cNvPr id="3" name="Content Placeholder 2"/>
          <p:cNvSpPr>
            <a:spLocks noGrp="1"/>
          </p:cNvSpPr>
          <p:nvPr>
            <p:ph idx="1"/>
          </p:nvPr>
        </p:nvSpPr>
        <p:spPr/>
        <p:txBody>
          <a:bodyPr/>
          <a:lstStyle/>
          <a:p>
            <a:r>
              <a:rPr lang="nl-NL" dirty="0"/>
              <a:t>“Minister De Block duwt ziekenhuizen dieper in het rood”</a:t>
            </a: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a:t>
            </a:fld>
            <a:endParaRPr lang="en-US" altLang="nl-BE"/>
          </a:p>
        </p:txBody>
      </p:sp>
      <p:pic>
        <p:nvPicPr>
          <p:cNvPr id="7" name="Picture 6"/>
          <p:cNvPicPr>
            <a:picLocks noChangeAspect="1"/>
          </p:cNvPicPr>
          <p:nvPr/>
        </p:nvPicPr>
        <p:blipFill>
          <a:blip r:embed="rId3"/>
          <a:stretch>
            <a:fillRect/>
          </a:stretch>
        </p:blipFill>
        <p:spPr>
          <a:xfrm>
            <a:off x="457200" y="3710363"/>
            <a:ext cx="8011643" cy="2324424"/>
          </a:xfrm>
          <a:prstGeom prst="rect">
            <a:avLst/>
          </a:prstGeom>
        </p:spPr>
      </p:pic>
      <p:pic>
        <p:nvPicPr>
          <p:cNvPr id="8" name="Picture 7"/>
          <p:cNvPicPr>
            <a:picLocks noChangeAspect="1"/>
          </p:cNvPicPr>
          <p:nvPr/>
        </p:nvPicPr>
        <p:blipFill>
          <a:blip r:embed="rId4"/>
          <a:stretch>
            <a:fillRect/>
          </a:stretch>
        </p:blipFill>
        <p:spPr>
          <a:xfrm>
            <a:off x="504068" y="2711598"/>
            <a:ext cx="1190791" cy="1086002"/>
          </a:xfrm>
          <a:prstGeom prst="rect">
            <a:avLst/>
          </a:prstGeom>
        </p:spPr>
      </p:pic>
    </p:spTree>
    <p:extLst>
      <p:ext uri="{BB962C8B-B14F-4D97-AF65-F5344CB8AC3E}">
        <p14:creationId xmlns:p14="http://schemas.microsoft.com/office/powerpoint/2010/main" val="3639226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ReTaM</a:t>
            </a:r>
            <a:endParaRPr lang="en-US" dirty="0"/>
          </a:p>
        </p:txBody>
      </p:sp>
      <p:sp>
        <p:nvSpPr>
          <p:cNvPr id="3" name="Content Placeholder 2"/>
          <p:cNvSpPr>
            <a:spLocks noGrp="1"/>
          </p:cNvSpPr>
          <p:nvPr>
            <p:ph idx="1"/>
          </p:nvPr>
        </p:nvSpPr>
        <p:spPr/>
        <p:txBody>
          <a:bodyPr/>
          <a:lstStyle/>
          <a:p>
            <a:r>
              <a:rPr lang="nl-NL" sz="2400" b="1" dirty="0" err="1"/>
              <a:t>ReTaM</a:t>
            </a:r>
            <a:r>
              <a:rPr lang="nl-NL" sz="2400" b="1" dirty="0"/>
              <a:t> (Reference </a:t>
            </a:r>
            <a:r>
              <a:rPr lang="nl-NL" sz="2400" b="1" dirty="0" err="1"/>
              <a:t>Table</a:t>
            </a:r>
            <a:r>
              <a:rPr lang="nl-NL" sz="2400" b="1" dirty="0"/>
              <a:t> Management) </a:t>
            </a:r>
            <a:r>
              <a:rPr lang="nl-NL" sz="2400" dirty="0"/>
              <a:t>is ontwikkeld in België voor het beheer van labocoderingen. Nadat verscheidene Europese landen ervoor opteerde om </a:t>
            </a:r>
            <a:r>
              <a:rPr lang="nl-NL" sz="2400" b="1" dirty="0"/>
              <a:t>LOINC</a:t>
            </a:r>
            <a:r>
              <a:rPr lang="nl-NL" sz="2400" dirty="0"/>
              <a:t> in de praktijk toe te passen met behulp van een gebruiksvriendelijk nationale subset, aangepast aan de lokale noden en regels, werd dit instrument ontwikkeld door eHealth, met de steun van de Federale Overheidsdienst Volksgezondheid, Veiligheid van de Voedselketen en Leefmilieu. </a:t>
            </a:r>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40</a:t>
            </a:fld>
            <a:endParaRPr lang="en-US" altLang="nl-BE"/>
          </a:p>
        </p:txBody>
      </p:sp>
      <p:pic>
        <p:nvPicPr>
          <p:cNvPr id="7" name="Picture 6"/>
          <p:cNvPicPr>
            <a:picLocks noChangeAspect="1"/>
          </p:cNvPicPr>
          <p:nvPr/>
        </p:nvPicPr>
        <p:blipFill>
          <a:blip r:embed="rId3"/>
          <a:stretch>
            <a:fillRect/>
          </a:stretch>
        </p:blipFill>
        <p:spPr>
          <a:xfrm>
            <a:off x="3707904" y="823071"/>
            <a:ext cx="5220429" cy="676369"/>
          </a:xfrm>
          <a:prstGeom prst="rect">
            <a:avLst/>
          </a:prstGeom>
        </p:spPr>
      </p:pic>
    </p:spTree>
    <p:extLst>
      <p:ext uri="{BB962C8B-B14F-4D97-AF65-F5344CB8AC3E}">
        <p14:creationId xmlns:p14="http://schemas.microsoft.com/office/powerpoint/2010/main" val="256328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ReTaM</a:t>
            </a:r>
            <a:endParaRPr lang="en-US" dirty="0"/>
          </a:p>
        </p:txBody>
      </p:sp>
      <p:sp>
        <p:nvSpPr>
          <p:cNvPr id="3" name="Content Placeholder 2"/>
          <p:cNvSpPr>
            <a:spLocks noGrp="1"/>
          </p:cNvSpPr>
          <p:nvPr>
            <p:ph idx="1"/>
          </p:nvPr>
        </p:nvSpPr>
        <p:spPr/>
        <p:txBody>
          <a:bodyPr/>
          <a:lstStyle/>
          <a:p>
            <a:r>
              <a:rPr lang="nl-NL" dirty="0"/>
              <a:t>Inleiding tot de Belgische set van laboratoriumcodes</a:t>
            </a:r>
          </a:p>
          <a:p>
            <a:r>
              <a:rPr lang="nl-NL" sz="2000" dirty="0"/>
              <a:t>Deze authentieke bron is gebaseerd op </a:t>
            </a:r>
            <a:r>
              <a:rPr lang="nl-NL" sz="2000" b="1" dirty="0"/>
              <a:t>LOINC</a:t>
            </a:r>
            <a:r>
              <a:rPr lang="nl-NL" sz="2000" dirty="0"/>
              <a:t> </a:t>
            </a:r>
            <a:r>
              <a:rPr lang="nl-NL" sz="2000" dirty="0" smtClean="0"/>
              <a:t>codes. </a:t>
            </a:r>
          </a:p>
          <a:p>
            <a:r>
              <a:rPr lang="nl-NL" sz="2000" dirty="0" smtClean="0"/>
              <a:t>Aangezien </a:t>
            </a:r>
            <a:r>
              <a:rPr lang="nl-NL" sz="2000" dirty="0"/>
              <a:t>er voor een aantal vaak voorkomende concepten verschillende toepasbare LOINC-codes bestaan werden er keuzes gemaakt in overeenstemming met nationaal gebruik. </a:t>
            </a:r>
            <a:endParaRPr lang="nl-NL" sz="2000" dirty="0" smtClean="0"/>
          </a:p>
          <a:p>
            <a:r>
              <a:rPr lang="nl-NL" sz="2000" dirty="0" smtClean="0"/>
              <a:t>Anderzijds </a:t>
            </a:r>
            <a:r>
              <a:rPr lang="nl-NL" sz="2000" dirty="0"/>
              <a:t>bestaan er voor sommige concepten nog geen LOINC-codes. In die optiek werd er ook een sequentiële numerieke code (de zogenaamde code </a:t>
            </a:r>
            <a:r>
              <a:rPr lang="nl-NL" sz="2000" b="1" dirty="0"/>
              <a:t>Albert</a:t>
            </a:r>
            <a:r>
              <a:rPr lang="nl-NL" sz="2000" dirty="0"/>
              <a:t>) toegekend aan elk concept, zodat er toch op een unieke manier verwezen kan worden naar deze enkele concepten die (nog) geen preferentiële LOINC-code toegewezen konden krijgen</a:t>
            </a:r>
            <a:endParaRPr lang="en-US" sz="2000"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41</a:t>
            </a:fld>
            <a:endParaRPr lang="en-US" altLang="nl-BE"/>
          </a:p>
        </p:txBody>
      </p:sp>
      <p:pic>
        <p:nvPicPr>
          <p:cNvPr id="7" name="Picture 6"/>
          <p:cNvPicPr>
            <a:picLocks noChangeAspect="1"/>
          </p:cNvPicPr>
          <p:nvPr/>
        </p:nvPicPr>
        <p:blipFill>
          <a:blip r:embed="rId3"/>
          <a:stretch>
            <a:fillRect/>
          </a:stretch>
        </p:blipFill>
        <p:spPr>
          <a:xfrm>
            <a:off x="3707904" y="823071"/>
            <a:ext cx="5220429" cy="676369"/>
          </a:xfrm>
          <a:prstGeom prst="rect">
            <a:avLst/>
          </a:prstGeom>
        </p:spPr>
      </p:pic>
    </p:spTree>
    <p:extLst>
      <p:ext uri="{BB962C8B-B14F-4D97-AF65-F5344CB8AC3E}">
        <p14:creationId xmlns:p14="http://schemas.microsoft.com/office/powerpoint/2010/main" val="3013574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ReTaM</a:t>
            </a:r>
            <a:endParaRPr lang="en-US" dirty="0"/>
          </a:p>
        </p:txBody>
      </p:sp>
      <p:sp>
        <p:nvSpPr>
          <p:cNvPr id="3" name="Content Placeholder 2"/>
          <p:cNvSpPr>
            <a:spLocks noGrp="1"/>
          </p:cNvSpPr>
          <p:nvPr>
            <p:ph idx="1"/>
          </p:nvPr>
        </p:nvSpPr>
        <p:spPr/>
        <p:txBody>
          <a:bodyPr/>
          <a:lstStyle/>
          <a:p>
            <a:r>
              <a:rPr lang="nl-NL" dirty="0"/>
              <a:t>Inleiding tot de Belgische set van </a:t>
            </a:r>
            <a:r>
              <a:rPr lang="nl-NL" dirty="0" smtClean="0"/>
              <a:t>laboratoriumcodes</a:t>
            </a:r>
          </a:p>
          <a:p>
            <a:endParaRPr lang="nl-NL" dirty="0"/>
          </a:p>
          <a:p>
            <a:r>
              <a:rPr lang="nl-NL" sz="2000" dirty="0"/>
              <a:t>Om optimaal gebruik te maken van de Belgische </a:t>
            </a:r>
            <a:r>
              <a:rPr lang="nl-NL" sz="2000" b="1" dirty="0"/>
              <a:t>LOINC-subset</a:t>
            </a:r>
            <a:r>
              <a:rPr lang="nl-NL" sz="2000" dirty="0"/>
              <a:t>, zullen de bestaande boodschappen voor laboresultaten geleidelijk aan plaats maken voor een boodschap op basis van </a:t>
            </a:r>
            <a:r>
              <a:rPr lang="nl-NL" sz="2000" b="1" dirty="0"/>
              <a:t>HL7 CDA</a:t>
            </a:r>
            <a:r>
              <a:rPr lang="nl-NL" sz="2000" dirty="0"/>
              <a:t>, dat een betere internationale compatibiliteit garandeert en het gestructureerd versturen van meer complexe resultaten, zoals gedetailleerde microbiologieresultaten of het gebruik van internationaal gestructureerde eenheidscodes (</a:t>
            </a:r>
            <a:r>
              <a:rPr lang="nl-NL" sz="2000" b="1" dirty="0" smtClean="0"/>
              <a:t>UCUM</a:t>
            </a:r>
            <a:r>
              <a:rPr lang="nl-NL" sz="2000" dirty="0" smtClean="0"/>
              <a:t>), </a:t>
            </a:r>
            <a:r>
              <a:rPr lang="nl-NL" sz="2000" dirty="0"/>
              <a:t>mogelijk maakt.</a:t>
            </a:r>
          </a:p>
          <a:p>
            <a:pPr marL="0" indent="0">
              <a:buNone/>
            </a:pPr>
            <a:endParaRPr lang="nl-NL"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42</a:t>
            </a:fld>
            <a:endParaRPr lang="en-US" altLang="nl-BE"/>
          </a:p>
        </p:txBody>
      </p:sp>
      <p:pic>
        <p:nvPicPr>
          <p:cNvPr id="7" name="Picture 6"/>
          <p:cNvPicPr>
            <a:picLocks noChangeAspect="1"/>
          </p:cNvPicPr>
          <p:nvPr/>
        </p:nvPicPr>
        <p:blipFill>
          <a:blip r:embed="rId3"/>
          <a:stretch>
            <a:fillRect/>
          </a:stretch>
        </p:blipFill>
        <p:spPr>
          <a:xfrm>
            <a:off x="3707904" y="823071"/>
            <a:ext cx="5220429" cy="676369"/>
          </a:xfrm>
          <a:prstGeom prst="rect">
            <a:avLst/>
          </a:prstGeom>
        </p:spPr>
      </p:pic>
    </p:spTree>
    <p:extLst>
      <p:ext uri="{BB962C8B-B14F-4D97-AF65-F5344CB8AC3E}">
        <p14:creationId xmlns:p14="http://schemas.microsoft.com/office/powerpoint/2010/main" val="1656913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IHE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43</a:t>
            </a:fld>
            <a:endParaRPr lang="en-US" altLang="nl-BE"/>
          </a:p>
        </p:txBody>
      </p:sp>
    </p:spTree>
    <p:extLst>
      <p:ext uri="{BB962C8B-B14F-4D97-AF65-F5344CB8AC3E}">
        <p14:creationId xmlns:p14="http://schemas.microsoft.com/office/powerpoint/2010/main" val="1232113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Patient</a:t>
            </a:r>
            <a:r>
              <a:rPr lang="nl-NL" dirty="0" smtClean="0"/>
              <a:t> gegevens</a:t>
            </a:r>
            <a:endParaRPr lang="en-US" dirty="0"/>
          </a:p>
        </p:txBody>
      </p:sp>
      <p:pic>
        <p:nvPicPr>
          <p:cNvPr id="7" name="Content Placeholder 6"/>
          <p:cNvPicPr>
            <a:picLocks noGrp="1" noChangeAspect="1"/>
          </p:cNvPicPr>
          <p:nvPr>
            <p:ph idx="1"/>
          </p:nvPr>
        </p:nvPicPr>
        <p:blipFill>
          <a:blip r:embed="rId2"/>
          <a:stretch>
            <a:fillRect/>
          </a:stretch>
        </p:blipFill>
        <p:spPr>
          <a:xfrm>
            <a:off x="457200" y="1739965"/>
            <a:ext cx="8229600" cy="4275007"/>
          </a:xfrm>
          <a:prstGeom prst="rect">
            <a:avLst/>
          </a:prstGeom>
        </p:spPr>
      </p:pic>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44</a:t>
            </a:fld>
            <a:endParaRPr lang="en-US" altLang="nl-BE"/>
          </a:p>
        </p:txBody>
      </p:sp>
    </p:spTree>
    <p:extLst>
      <p:ext uri="{BB962C8B-B14F-4D97-AF65-F5344CB8AC3E}">
        <p14:creationId xmlns:p14="http://schemas.microsoft.com/office/powerpoint/2010/main" val="795448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Aanvragen en resultaten</a:t>
            </a:r>
            <a:endParaRPr lang="en-US" dirty="0"/>
          </a:p>
        </p:txBody>
      </p:sp>
      <p:pic>
        <p:nvPicPr>
          <p:cNvPr id="7" name="Content Placeholder 6"/>
          <p:cNvPicPr>
            <a:picLocks noGrp="1" noChangeAspect="1"/>
          </p:cNvPicPr>
          <p:nvPr>
            <p:ph idx="1"/>
          </p:nvPr>
        </p:nvPicPr>
        <p:blipFill>
          <a:blip r:embed="rId3"/>
          <a:stretch>
            <a:fillRect/>
          </a:stretch>
        </p:blipFill>
        <p:spPr>
          <a:xfrm>
            <a:off x="845274" y="1628775"/>
            <a:ext cx="7453452" cy="4497388"/>
          </a:xfrm>
          <a:prstGeom prst="rect">
            <a:avLst/>
          </a:prstGeom>
        </p:spPr>
      </p:pic>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45</a:t>
            </a:fld>
            <a:endParaRPr lang="en-US" altLang="nl-BE"/>
          </a:p>
        </p:txBody>
      </p:sp>
    </p:spTree>
    <p:extLst>
      <p:ext uri="{BB962C8B-B14F-4D97-AF65-F5344CB8AC3E}">
        <p14:creationId xmlns:p14="http://schemas.microsoft.com/office/powerpoint/2010/main" val="1107797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Delen van configuratie gegevens</a:t>
            </a:r>
            <a:endParaRPr lang="en-US" dirty="0"/>
          </a:p>
        </p:txBody>
      </p:sp>
      <p:pic>
        <p:nvPicPr>
          <p:cNvPr id="7" name="Content Placeholder 6"/>
          <p:cNvPicPr>
            <a:picLocks noGrp="1" noChangeAspect="1"/>
          </p:cNvPicPr>
          <p:nvPr>
            <p:ph idx="1"/>
          </p:nvPr>
        </p:nvPicPr>
        <p:blipFill>
          <a:blip r:embed="rId2"/>
          <a:stretch>
            <a:fillRect/>
          </a:stretch>
        </p:blipFill>
        <p:spPr>
          <a:xfrm>
            <a:off x="545366" y="1628775"/>
            <a:ext cx="8053267" cy="4497388"/>
          </a:xfrm>
          <a:prstGeom prst="rect">
            <a:avLst/>
          </a:prstGeom>
        </p:spPr>
      </p:pic>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46</a:t>
            </a:fld>
            <a:endParaRPr lang="en-US" altLang="nl-BE"/>
          </a:p>
        </p:txBody>
      </p:sp>
    </p:spTree>
    <p:extLst>
      <p:ext uri="{BB962C8B-B14F-4D97-AF65-F5344CB8AC3E}">
        <p14:creationId xmlns:p14="http://schemas.microsoft.com/office/powerpoint/2010/main" val="3976813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NL" dirty="0" smtClean="0"/>
              <a:t>Herhaling </a:t>
            </a:r>
            <a:r>
              <a:rPr lang="nl-NL" dirty="0" err="1" smtClean="0"/>
              <a:t>Terminology</a:t>
            </a:r>
            <a:endParaRPr lang="en-US" dirty="0"/>
          </a:p>
        </p:txBody>
      </p:sp>
      <p:sp>
        <p:nvSpPr>
          <p:cNvPr id="8" name="Content Placeholder 7"/>
          <p:cNvSpPr>
            <a:spLocks noGrp="1"/>
          </p:cNvSpPr>
          <p:nvPr>
            <p:ph idx="1"/>
          </p:nvPr>
        </p:nvSpPr>
        <p:spPr/>
        <p:txBody>
          <a:bodyPr/>
          <a:lstStyle/>
          <a:p>
            <a:r>
              <a:rPr lang="nl-NL" dirty="0" err="1" smtClean="0"/>
              <a:t>Procedural</a:t>
            </a:r>
            <a:r>
              <a:rPr lang="nl-NL" dirty="0" smtClean="0"/>
              <a:t> </a:t>
            </a:r>
            <a:r>
              <a:rPr lang="nl-NL" dirty="0" err="1" smtClean="0"/>
              <a:t>Coding</a:t>
            </a:r>
            <a:r>
              <a:rPr lang="nl-NL" dirty="0" smtClean="0"/>
              <a:t> systems </a:t>
            </a:r>
          </a:p>
          <a:p>
            <a:pPr lvl="1"/>
            <a:r>
              <a:rPr lang="nl-NL" b="1" dirty="0" smtClean="0"/>
              <a:t>LOINC</a:t>
            </a:r>
          </a:p>
          <a:p>
            <a:pPr lvl="1"/>
            <a:r>
              <a:rPr lang="nl-NL" dirty="0" smtClean="0"/>
              <a:t>SNOMED-CT </a:t>
            </a:r>
            <a:r>
              <a:rPr lang="nl-NL" dirty="0" err="1" smtClean="0"/>
              <a:t>vs</a:t>
            </a:r>
            <a:r>
              <a:rPr lang="nl-NL" dirty="0" smtClean="0"/>
              <a:t> SNOMED 3.5</a:t>
            </a:r>
          </a:p>
          <a:p>
            <a:pPr lvl="1"/>
            <a:r>
              <a:rPr lang="nl-NL" dirty="0" smtClean="0"/>
              <a:t>HL7 </a:t>
            </a:r>
            <a:r>
              <a:rPr lang="nl-NL" dirty="0" err="1" smtClean="0"/>
              <a:t>vocabularies</a:t>
            </a:r>
            <a:endParaRPr lang="nl-NL" dirty="0" smtClean="0"/>
          </a:p>
          <a:p>
            <a:pPr lvl="1"/>
            <a:r>
              <a:rPr lang="nl-NL" dirty="0" smtClean="0"/>
              <a:t>ICD-10</a:t>
            </a:r>
          </a:p>
          <a:p>
            <a:pPr lvl="1"/>
            <a:r>
              <a:rPr lang="nl-NL" dirty="0" smtClean="0"/>
              <a:t>Belgium : Albert, </a:t>
            </a:r>
            <a:r>
              <a:rPr lang="nl-NL" dirty="0" err="1" smtClean="0"/>
              <a:t>Medidoc</a:t>
            </a:r>
            <a:r>
              <a:rPr lang="nl-NL" dirty="0" smtClean="0"/>
              <a:t>, Health-1, </a:t>
            </a:r>
            <a:r>
              <a:rPr lang="nl-NL" dirty="0" err="1" smtClean="0"/>
              <a:t>Medar</a:t>
            </a:r>
            <a:r>
              <a:rPr lang="nl-NL" dirty="0" smtClean="0"/>
              <a:t>, Euclides, …</a:t>
            </a:r>
          </a:p>
          <a:p>
            <a:pPr lvl="1"/>
            <a:r>
              <a:rPr lang="nl-NL" dirty="0" smtClean="0"/>
              <a:t>UCUM</a:t>
            </a:r>
          </a:p>
          <a:p>
            <a:pPr lvl="1"/>
            <a:r>
              <a:rPr lang="nl-NL" dirty="0" smtClean="0"/>
              <a:t>…</a:t>
            </a:r>
          </a:p>
        </p:txBody>
      </p:sp>
      <p:sp>
        <p:nvSpPr>
          <p:cNvPr id="4" name="Date Placeholder 3"/>
          <p:cNvSpPr>
            <a:spLocks noGrp="1"/>
          </p:cNvSpPr>
          <p:nvPr>
            <p:ph type="dt" sz="half" idx="10"/>
          </p:nvPr>
        </p:nvSpPr>
        <p:spPr/>
        <p:txBody>
          <a:bodyPr/>
          <a:lstStyle/>
          <a:p>
            <a:pPr>
              <a:defRPr/>
            </a:pPr>
            <a:fld id="{38F028E8-2DE6-40B9-88FB-B8D20158014C}"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D0278C87-CFD0-4103-83EC-B7195E111143}" type="slidenum">
              <a:rPr lang="en-US" smtClean="0"/>
              <a:pPr>
                <a:defRPr/>
              </a:pPr>
              <a:t>47</a:t>
            </a:fld>
            <a:endParaRPr lang="en-US"/>
          </a:p>
        </p:txBody>
      </p:sp>
    </p:spTree>
    <p:extLst>
      <p:ext uri="{BB962C8B-B14F-4D97-AF65-F5344CB8AC3E}">
        <p14:creationId xmlns:p14="http://schemas.microsoft.com/office/powerpoint/2010/main" val="6593342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Terminology</a:t>
            </a:r>
            <a:endParaRPr lang="en-US" dirty="0"/>
          </a:p>
        </p:txBody>
      </p:sp>
      <p:sp>
        <p:nvSpPr>
          <p:cNvPr id="3" name="Content Placeholder 2"/>
          <p:cNvSpPr>
            <a:spLocks noGrp="1"/>
          </p:cNvSpPr>
          <p:nvPr>
            <p:ph idx="1"/>
          </p:nvPr>
        </p:nvSpPr>
        <p:spPr>
          <a:xfrm>
            <a:off x="457200" y="1628775"/>
            <a:ext cx="8579296" cy="4497388"/>
          </a:xfrm>
        </p:spPr>
        <p:txBody>
          <a:bodyPr/>
          <a:lstStyle/>
          <a:p>
            <a:r>
              <a:rPr lang="nl-NL" dirty="0" err="1" smtClean="0"/>
              <a:t>Transactional</a:t>
            </a:r>
            <a:r>
              <a:rPr lang="nl-NL" dirty="0" smtClean="0"/>
              <a:t> </a:t>
            </a:r>
            <a:r>
              <a:rPr lang="nl-NL" dirty="0" err="1" smtClean="0"/>
              <a:t>dependencies</a:t>
            </a:r>
            <a:r>
              <a:rPr lang="nl-NL" dirty="0" smtClean="0"/>
              <a:t>.</a:t>
            </a:r>
          </a:p>
          <a:p>
            <a:pPr lvl="1"/>
            <a:r>
              <a:rPr lang="nl-NL" sz="2400" dirty="0" err="1" smtClean="0"/>
              <a:t>Ordering</a:t>
            </a:r>
            <a:r>
              <a:rPr lang="nl-NL" sz="2400" dirty="0" smtClean="0"/>
              <a:t> 		LAB-1		(OP -&gt; </a:t>
            </a:r>
            <a:r>
              <a:rPr lang="nl-NL" sz="2400" b="1" dirty="0" smtClean="0"/>
              <a:t>OF</a:t>
            </a:r>
            <a:r>
              <a:rPr lang="nl-NL" sz="2400" dirty="0" smtClean="0"/>
              <a:t>)</a:t>
            </a:r>
          </a:p>
          <a:p>
            <a:pPr lvl="1"/>
            <a:r>
              <a:rPr lang="nl-NL" sz="2400" dirty="0" smtClean="0"/>
              <a:t>Dispatching 	LAB-4		(</a:t>
            </a:r>
            <a:r>
              <a:rPr lang="nl-NL" sz="2400" b="1" dirty="0" smtClean="0"/>
              <a:t>OF</a:t>
            </a:r>
            <a:r>
              <a:rPr lang="nl-NL" sz="2400" dirty="0" smtClean="0"/>
              <a:t> -&gt; AM)</a:t>
            </a:r>
          </a:p>
          <a:p>
            <a:pPr lvl="1"/>
            <a:r>
              <a:rPr lang="nl-NL" sz="2400" dirty="0" err="1" smtClean="0"/>
              <a:t>Analyzing</a:t>
            </a:r>
            <a:r>
              <a:rPr lang="nl-NL" sz="2400" dirty="0" smtClean="0"/>
              <a:t> 		LAB-28	(AM -&gt; Analyzer)</a:t>
            </a:r>
          </a:p>
          <a:p>
            <a:pPr lvl="1"/>
            <a:r>
              <a:rPr lang="nl-NL" sz="2400" dirty="0" smtClean="0"/>
              <a:t>Reading 		LAB-29	(Analyzer -&gt; AM)</a:t>
            </a:r>
          </a:p>
          <a:p>
            <a:pPr lvl="1"/>
            <a:r>
              <a:rPr lang="nl-NL" sz="2400" dirty="0" err="1" smtClean="0"/>
              <a:t>Confirming</a:t>
            </a:r>
            <a:r>
              <a:rPr lang="nl-NL" sz="2400" dirty="0" smtClean="0"/>
              <a:t> 		LAB-5		(AM -&gt; </a:t>
            </a:r>
            <a:r>
              <a:rPr lang="nl-NL" sz="2400" b="1" dirty="0" smtClean="0"/>
              <a:t>OF</a:t>
            </a:r>
            <a:r>
              <a:rPr lang="nl-NL" sz="2400" dirty="0" smtClean="0"/>
              <a:t>)</a:t>
            </a:r>
          </a:p>
          <a:p>
            <a:pPr lvl="1"/>
            <a:r>
              <a:rPr lang="nl-NL" sz="2400" dirty="0" smtClean="0"/>
              <a:t>Reporting 		LAB-3		(</a:t>
            </a:r>
            <a:r>
              <a:rPr lang="nl-NL" sz="2400" b="1" dirty="0" smtClean="0"/>
              <a:t>OF</a:t>
            </a:r>
            <a:r>
              <a:rPr lang="nl-NL" sz="2400" dirty="0" smtClean="0"/>
              <a:t> -&gt; ORT)</a:t>
            </a:r>
          </a:p>
          <a:p>
            <a:pPr lvl="1"/>
            <a:endParaRPr lang="nl-NL" sz="2400" dirty="0"/>
          </a:p>
          <a:p>
            <a:pPr lvl="1"/>
            <a:r>
              <a:rPr lang="nl-NL" sz="2400" dirty="0" err="1" smtClean="0"/>
              <a:t>Billing</a:t>
            </a:r>
            <a:r>
              <a:rPr lang="nl-NL" sz="2400" dirty="0" smtClean="0"/>
              <a:t> 				(</a:t>
            </a:r>
            <a:r>
              <a:rPr lang="nl-NL" sz="2400" b="1" dirty="0" smtClean="0"/>
              <a:t>OF</a:t>
            </a:r>
            <a:r>
              <a:rPr lang="nl-NL" sz="2400" dirty="0" smtClean="0"/>
              <a:t> -&gt; ???)</a:t>
            </a:r>
          </a:p>
          <a:p>
            <a:pPr lvl="1"/>
            <a:endParaRPr lang="nl-NL" sz="1600" dirty="0" smtClean="0"/>
          </a:p>
          <a:p>
            <a:pPr lvl="1"/>
            <a:endParaRPr lang="en-US" dirty="0"/>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48</a:t>
            </a:fld>
            <a:endParaRPr lang="en-US"/>
          </a:p>
        </p:txBody>
      </p:sp>
    </p:spTree>
    <p:extLst>
      <p:ext uri="{BB962C8B-B14F-4D97-AF65-F5344CB8AC3E}">
        <p14:creationId xmlns:p14="http://schemas.microsoft.com/office/powerpoint/2010/main" val="42742140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NL" dirty="0" smtClean="0"/>
              <a:t>IHE-LTW + LDA/LAW + ILW … LCSD</a:t>
            </a:r>
            <a:endParaRPr lang="en-US" dirty="0"/>
          </a:p>
        </p:txBody>
      </p:sp>
      <p:sp>
        <p:nvSpPr>
          <p:cNvPr id="4" name="Date Placeholder 3"/>
          <p:cNvSpPr>
            <a:spLocks noGrp="1"/>
          </p:cNvSpPr>
          <p:nvPr>
            <p:ph type="dt" sz="half" idx="10"/>
          </p:nvPr>
        </p:nvSpPr>
        <p:spPr/>
        <p:txBody>
          <a:bodyPr/>
          <a:lstStyle/>
          <a:p>
            <a:pPr>
              <a:defRPr/>
            </a:pPr>
            <a:fld id="{38F028E8-2DE6-40B9-88FB-B8D20158014C}"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D0278C87-CFD0-4103-83EC-B7195E111143}" type="slidenum">
              <a:rPr lang="en-US" smtClean="0"/>
              <a:pPr>
                <a:defRPr/>
              </a:pPr>
              <a:t>49</a:t>
            </a:fld>
            <a:endParaRPr lang="en-US"/>
          </a:p>
        </p:txBody>
      </p:sp>
      <p:pic>
        <p:nvPicPr>
          <p:cNvPr id="1026" name="Picture 2" descr="Ltw-actor-trans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5878935" cy="31020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lw actors-transac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98680" y="2868656"/>
            <a:ext cx="5051904" cy="2416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978" y="3861048"/>
            <a:ext cx="3604037" cy="274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178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Uit het nieuws van 25 Oktober 2018</a:t>
            </a: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5</a:t>
            </a:fld>
            <a:endParaRPr lang="en-US" altLang="nl-BE"/>
          </a:p>
        </p:txBody>
      </p:sp>
      <p:pic>
        <p:nvPicPr>
          <p:cNvPr id="7" name="Picture 6"/>
          <p:cNvPicPr>
            <a:picLocks noChangeAspect="1"/>
          </p:cNvPicPr>
          <p:nvPr/>
        </p:nvPicPr>
        <p:blipFill>
          <a:blip r:embed="rId3"/>
          <a:stretch>
            <a:fillRect/>
          </a:stretch>
        </p:blipFill>
        <p:spPr>
          <a:xfrm>
            <a:off x="3432453" y="3259979"/>
            <a:ext cx="5687219" cy="3105583"/>
          </a:xfrm>
          <a:prstGeom prst="rect">
            <a:avLst/>
          </a:prstGeom>
        </p:spPr>
      </p:pic>
      <p:pic>
        <p:nvPicPr>
          <p:cNvPr id="8" name="Picture 7"/>
          <p:cNvPicPr>
            <a:picLocks noChangeAspect="1"/>
          </p:cNvPicPr>
          <p:nvPr/>
        </p:nvPicPr>
        <p:blipFill>
          <a:blip r:embed="rId4"/>
          <a:stretch>
            <a:fillRect/>
          </a:stretch>
        </p:blipFill>
        <p:spPr>
          <a:xfrm>
            <a:off x="6096" y="1405557"/>
            <a:ext cx="5687219" cy="3134162"/>
          </a:xfrm>
          <a:prstGeom prst="rect">
            <a:avLst/>
          </a:prstGeom>
        </p:spPr>
      </p:pic>
      <p:sp>
        <p:nvSpPr>
          <p:cNvPr id="9" name="Rectangle 8"/>
          <p:cNvSpPr/>
          <p:nvPr/>
        </p:nvSpPr>
        <p:spPr>
          <a:xfrm>
            <a:off x="77957" y="4590034"/>
            <a:ext cx="3380081" cy="1815882"/>
          </a:xfrm>
          <a:prstGeom prst="rect">
            <a:avLst/>
          </a:prstGeom>
        </p:spPr>
        <p:txBody>
          <a:bodyPr wrap="square">
            <a:spAutoFit/>
          </a:bodyPr>
          <a:lstStyle/>
          <a:p>
            <a:r>
              <a:rPr lang="nl-NL" sz="1600" dirty="0"/>
              <a:t>De IJsselmeerziekenhuizen kregen woensdag tegelijk met het MC Slotervaart in Amsterdam uitstel van betaling. Zorgverzekeraar Zilveren Kruis en de meeste andere zorgverzekeraars stoppen met de financiering.</a:t>
            </a:r>
            <a:endParaRPr lang="en-US" sz="1600" dirty="0"/>
          </a:p>
        </p:txBody>
      </p:sp>
    </p:spTree>
    <p:extLst>
      <p:ext uri="{BB962C8B-B14F-4D97-AF65-F5344CB8AC3E}">
        <p14:creationId xmlns:p14="http://schemas.microsoft.com/office/powerpoint/2010/main" val="112486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NL" dirty="0" smtClean="0"/>
              <a:t>CASE-1</a:t>
            </a:r>
            <a:endParaRPr lang="en-US" dirty="0"/>
          </a:p>
        </p:txBody>
      </p:sp>
      <p:sp>
        <p:nvSpPr>
          <p:cNvPr id="8" name="Text Placeholder 7"/>
          <p:cNvSpPr>
            <a:spLocks noGrp="1"/>
          </p:cNvSpPr>
          <p:nvPr>
            <p:ph type="body" idx="1"/>
          </p:nvPr>
        </p:nvSpPr>
        <p:spPr/>
        <p:txBody>
          <a:bodyPr/>
          <a:lstStyle/>
          <a:p>
            <a:r>
              <a:rPr lang="en-US" dirty="0" smtClean="0"/>
              <a:t>A case taken from IHE-Lab TF Rev. 4.0 Vol. 2a</a:t>
            </a:r>
          </a:p>
          <a:p>
            <a:r>
              <a:rPr lang="en-US" dirty="0" smtClean="0"/>
              <a:t>Test </a:t>
            </a:r>
            <a:r>
              <a:rPr lang="en-US" dirty="0"/>
              <a:t>on a Series of Specimens: Glucose Tolerance Study</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50</a:t>
            </a:fld>
            <a:endParaRPr lang="en-US"/>
          </a:p>
        </p:txBody>
      </p:sp>
    </p:spTree>
    <p:extLst>
      <p:ext uri="{BB962C8B-B14F-4D97-AF65-F5344CB8AC3E}">
        <p14:creationId xmlns:p14="http://schemas.microsoft.com/office/powerpoint/2010/main" val="21420521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on a Series of Specimens: Glucose Tolerance Study</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51</a:t>
            </a:fld>
            <a:endParaRPr lang="en-US"/>
          </a:p>
        </p:txBody>
      </p:sp>
      <p:pic>
        <p:nvPicPr>
          <p:cNvPr id="2052" name="Picture 4" descr="C:\Users\filip\AppData\Local\Temp\SNAGHTML237c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412776"/>
            <a:ext cx="7337297" cy="53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040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on a Series of Specimens: Glucose Tolerance Study</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52</a:t>
            </a:fld>
            <a:endParaRPr lang="en-US"/>
          </a:p>
        </p:txBody>
      </p:sp>
      <p:pic>
        <p:nvPicPr>
          <p:cNvPr id="3074" name="Picture 2" descr="C:\Users\filip\AppData\Local\Temp\SNAGHTML2843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635265"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725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on a Series of Specimens: Glucose Tolerance Study</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53</a:t>
            </a:fld>
            <a:endParaRPr lang="en-US"/>
          </a:p>
        </p:txBody>
      </p:sp>
      <p:pic>
        <p:nvPicPr>
          <p:cNvPr id="4098" name="Picture 2" descr="C:\Users\filip\AppData\Local\Temp\SNAGHTML2bc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574439" cy="568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7299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on a Series of Specimens: Glucose Tolerance Study</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54</a:t>
            </a:fld>
            <a:endParaRPr lang="en-US"/>
          </a:p>
        </p:txBody>
      </p:sp>
      <p:pic>
        <p:nvPicPr>
          <p:cNvPr id="5122" name="Picture 2" descr="C:\Users\filip\AppData\Local\Temp\SNAGHTML309f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1636"/>
            <a:ext cx="7848872" cy="5514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15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NL" dirty="0" smtClean="0"/>
              <a:t>CASE-2</a:t>
            </a:r>
            <a:endParaRPr lang="en-US" dirty="0"/>
          </a:p>
        </p:txBody>
      </p:sp>
      <p:sp>
        <p:nvSpPr>
          <p:cNvPr id="8" name="Text Placeholder 7"/>
          <p:cNvSpPr>
            <a:spLocks noGrp="1"/>
          </p:cNvSpPr>
          <p:nvPr>
            <p:ph type="body" idx="1"/>
          </p:nvPr>
        </p:nvSpPr>
        <p:spPr/>
        <p:txBody>
          <a:bodyPr/>
          <a:lstStyle/>
          <a:p>
            <a:r>
              <a:rPr lang="en-US" dirty="0"/>
              <a:t>A case taken from IHE-Lab TF Rev. 4.0 Vol. 2a</a:t>
            </a:r>
          </a:p>
          <a:p>
            <a:r>
              <a:rPr lang="en-US" dirty="0" smtClean="0"/>
              <a:t>Two </a:t>
            </a:r>
            <a:r>
              <a:rPr lang="en-US" dirty="0"/>
              <a:t>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55</a:t>
            </a:fld>
            <a:endParaRPr lang="en-US"/>
          </a:p>
        </p:txBody>
      </p:sp>
    </p:spTree>
    <p:extLst>
      <p:ext uri="{BB962C8B-B14F-4D97-AF65-F5344CB8AC3E}">
        <p14:creationId xmlns:p14="http://schemas.microsoft.com/office/powerpoint/2010/main" val="4174214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56</a:t>
            </a:fld>
            <a:endParaRPr lang="en-US"/>
          </a:p>
        </p:txBody>
      </p:sp>
      <p:pic>
        <p:nvPicPr>
          <p:cNvPr id="6146" name="Picture 2" descr="C:\Users\filip\AppData\Local\Temp\SNAGHTML4f707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488832" cy="5664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8209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57</a:t>
            </a:fld>
            <a:endParaRPr lang="en-US"/>
          </a:p>
        </p:txBody>
      </p:sp>
      <p:pic>
        <p:nvPicPr>
          <p:cNvPr id="9218" name="Picture 2" descr="C:\Users\filip\AppData\Local\Temp\SNAGHTML4fa95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02" y="1340768"/>
            <a:ext cx="89535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766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58</a:t>
            </a:fld>
            <a:endParaRPr lang="en-US"/>
          </a:p>
        </p:txBody>
      </p:sp>
      <p:pic>
        <p:nvPicPr>
          <p:cNvPr id="8194" name="Picture 2" descr="C:\Users\filip\AppData\Local\Temp\SNAGHTML501ab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33908"/>
            <a:ext cx="8372475"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72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59</a:t>
            </a:fld>
            <a:endParaRPr lang="en-US"/>
          </a:p>
        </p:txBody>
      </p:sp>
      <p:pic>
        <p:nvPicPr>
          <p:cNvPr id="7170" name="Picture 2" descr="C:\Users\filip\AppData\Local\Temp\SNAGHTML50745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340768"/>
            <a:ext cx="8924925"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12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Samenwerken</a:t>
            </a:r>
            <a:endParaRPr lang="en-US" dirty="0"/>
          </a:p>
        </p:txBody>
      </p:sp>
      <p:sp>
        <p:nvSpPr>
          <p:cNvPr id="3" name="Content Placeholder 2"/>
          <p:cNvSpPr>
            <a:spLocks noGrp="1"/>
          </p:cNvSpPr>
          <p:nvPr>
            <p:ph idx="1"/>
          </p:nvPr>
        </p:nvSpPr>
        <p:spPr/>
        <p:txBody>
          <a:bodyPr/>
          <a:lstStyle/>
          <a:p>
            <a:r>
              <a:rPr lang="nl-NL" dirty="0"/>
              <a:t>AZ </a:t>
            </a:r>
            <a:r>
              <a:rPr lang="nl-NL" dirty="0" err="1"/>
              <a:t>Glorieux</a:t>
            </a:r>
            <a:r>
              <a:rPr lang="nl-NL" dirty="0"/>
              <a:t> en AZ Sint-Elisabeth samen voor </a:t>
            </a:r>
            <a:r>
              <a:rPr lang="nl-NL" dirty="0" smtClean="0"/>
              <a:t>'Zorg‘</a:t>
            </a:r>
          </a:p>
          <a:p>
            <a:pPr marL="0" indent="0">
              <a:buNone/>
            </a:pP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6</a:t>
            </a:fld>
            <a:endParaRPr lang="en-US" altLang="nl-BE"/>
          </a:p>
        </p:txBody>
      </p:sp>
      <p:pic>
        <p:nvPicPr>
          <p:cNvPr id="8" name="Picture 7"/>
          <p:cNvPicPr>
            <a:picLocks noChangeAspect="1"/>
          </p:cNvPicPr>
          <p:nvPr/>
        </p:nvPicPr>
        <p:blipFill>
          <a:blip r:embed="rId3"/>
          <a:stretch>
            <a:fillRect/>
          </a:stretch>
        </p:blipFill>
        <p:spPr>
          <a:xfrm>
            <a:off x="1043608" y="2780928"/>
            <a:ext cx="7516274" cy="885949"/>
          </a:xfrm>
          <a:prstGeom prst="rect">
            <a:avLst/>
          </a:prstGeom>
        </p:spPr>
      </p:pic>
      <p:pic>
        <p:nvPicPr>
          <p:cNvPr id="9" name="Picture 8"/>
          <p:cNvPicPr>
            <a:picLocks noChangeAspect="1"/>
          </p:cNvPicPr>
          <p:nvPr/>
        </p:nvPicPr>
        <p:blipFill>
          <a:blip r:embed="rId4"/>
          <a:stretch>
            <a:fillRect/>
          </a:stretch>
        </p:blipFill>
        <p:spPr>
          <a:xfrm>
            <a:off x="1043608" y="3766281"/>
            <a:ext cx="7325747" cy="2229161"/>
          </a:xfrm>
          <a:prstGeom prst="rect">
            <a:avLst/>
          </a:prstGeom>
        </p:spPr>
      </p:pic>
    </p:spTree>
    <p:extLst>
      <p:ext uri="{BB962C8B-B14F-4D97-AF65-F5344CB8AC3E}">
        <p14:creationId xmlns:p14="http://schemas.microsoft.com/office/powerpoint/2010/main" val="66060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60</a:t>
            </a:fld>
            <a:endParaRPr lang="en-US"/>
          </a:p>
        </p:txBody>
      </p:sp>
      <p:pic>
        <p:nvPicPr>
          <p:cNvPr id="12290" name="Picture 2" descr="C:\Users\filip\AppData\Local\Temp\SNAGHTML50e3f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8500814" cy="521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152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Two Hematology Batteries on a Blood Specimen</a:t>
            </a:r>
          </a:p>
        </p:txBody>
      </p:sp>
      <p:sp>
        <p:nvSpPr>
          <p:cNvPr id="4" name="Date Placeholder 3"/>
          <p:cNvSpPr>
            <a:spLocks noGrp="1"/>
          </p:cNvSpPr>
          <p:nvPr>
            <p:ph type="dt" sz="half" idx="10"/>
          </p:nvPr>
        </p:nvSpPr>
        <p:spPr/>
        <p:txBody>
          <a:bodyPr/>
          <a:lstStyle/>
          <a:p>
            <a:pPr>
              <a:defRPr/>
            </a:pPr>
            <a:fld id="{09B6101E-209A-4843-B922-10DB643C70BD}" type="datetime1">
              <a:rPr lang="nl-BE" smtClean="0"/>
              <a:pPr>
                <a:defRPr/>
              </a:pPr>
              <a:t>30/11/2018</a:t>
            </a:fld>
            <a:endParaRPr lang="en-US"/>
          </a:p>
        </p:txBody>
      </p:sp>
      <p:sp>
        <p:nvSpPr>
          <p:cNvPr id="6" name="Slide Number Placeholder 5"/>
          <p:cNvSpPr>
            <a:spLocks noGrp="1"/>
          </p:cNvSpPr>
          <p:nvPr>
            <p:ph type="sldNum" sz="quarter" idx="12"/>
          </p:nvPr>
        </p:nvSpPr>
        <p:spPr/>
        <p:txBody>
          <a:bodyPr/>
          <a:lstStyle/>
          <a:p>
            <a:pPr>
              <a:defRPr/>
            </a:pPr>
            <a:fld id="{870FCF23-EC21-4092-B8E3-F1321839E93A}" type="slidenum">
              <a:rPr lang="en-US" smtClean="0"/>
              <a:pPr>
                <a:defRPr/>
              </a:pPr>
              <a:t>61</a:t>
            </a:fld>
            <a:endParaRPr lang="en-US"/>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1074"/>
            <a:ext cx="6932613"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037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445BE34F-9629-4A81-84F5-EF50EDCC60E8}" type="datetime1">
              <a:rPr lang="nl-BE" smtClean="0"/>
              <a:pPr>
                <a:defRPr/>
              </a:pPr>
              <a:t>30/11/2018</a:t>
            </a:fld>
            <a:endParaRPr lang="en-US"/>
          </a:p>
        </p:txBody>
      </p:sp>
      <p:sp>
        <p:nvSpPr>
          <p:cNvPr id="5" name="Footer Placeholder 4"/>
          <p:cNvSpPr>
            <a:spLocks noGrp="1"/>
          </p:cNvSpPr>
          <p:nvPr>
            <p:ph type="ftr" sz="quarter" idx="11"/>
          </p:nvPr>
        </p:nvSpPr>
        <p:spPr/>
        <p:txBody>
          <a:bodyPr/>
          <a:lstStyle/>
          <a:p>
            <a:pPr>
              <a:defRPr/>
            </a:pPr>
            <a:r>
              <a:rPr lang="en-US" smtClean="0"/>
              <a:t>© 2009 CliniSys Group – Commercial in Confidence</a:t>
            </a:r>
            <a:endParaRPr lang="en-US"/>
          </a:p>
        </p:txBody>
      </p:sp>
      <p:sp>
        <p:nvSpPr>
          <p:cNvPr id="6" name="Slide Number Placeholder 5"/>
          <p:cNvSpPr>
            <a:spLocks noGrp="1"/>
          </p:cNvSpPr>
          <p:nvPr>
            <p:ph type="sldNum" sz="quarter" idx="12"/>
          </p:nvPr>
        </p:nvSpPr>
        <p:spPr/>
        <p:txBody>
          <a:bodyPr/>
          <a:lstStyle/>
          <a:p>
            <a:pPr>
              <a:defRPr/>
            </a:pPr>
            <a:fld id="{FF178981-2891-4CA1-972D-FD85DB4C35B6}" type="slidenum">
              <a:rPr lang="en-US" smtClean="0"/>
              <a:pPr>
                <a:defRPr/>
              </a:pPr>
              <a:t>62</a:t>
            </a:fld>
            <a:endParaRPr lang="en-US"/>
          </a:p>
        </p:txBody>
      </p:sp>
      <p:pic>
        <p:nvPicPr>
          <p:cNvPr id="4608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785813"/>
            <a:ext cx="9144000" cy="6072187"/>
          </a:xfrm>
        </p:spPr>
      </p:pic>
      <p:sp>
        <p:nvSpPr>
          <p:cNvPr id="46086" name="Rectangle 7"/>
          <p:cNvSpPr>
            <a:spLocks noChangeArrowheads="1"/>
          </p:cNvSpPr>
          <p:nvPr/>
        </p:nvSpPr>
        <p:spPr bwMode="auto">
          <a:xfrm>
            <a:off x="3429000" y="1643063"/>
            <a:ext cx="500063" cy="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endParaRPr lang="nl-BE"/>
          </a:p>
        </p:txBody>
      </p:sp>
      <p:sp>
        <p:nvSpPr>
          <p:cNvPr id="46087" name="Rectangle 8"/>
          <p:cNvSpPr>
            <a:spLocks noChangeArrowheads="1"/>
          </p:cNvSpPr>
          <p:nvPr/>
        </p:nvSpPr>
        <p:spPr bwMode="auto">
          <a:xfrm>
            <a:off x="3643313" y="1500188"/>
            <a:ext cx="1857375" cy="23574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nl-BE"/>
          </a:p>
        </p:txBody>
      </p:sp>
      <p:sp>
        <p:nvSpPr>
          <p:cNvPr id="2" name="TextBox 1"/>
          <p:cNvSpPr txBox="1"/>
          <p:nvPr/>
        </p:nvSpPr>
        <p:spPr>
          <a:xfrm>
            <a:off x="984652" y="1124744"/>
            <a:ext cx="7151317" cy="2800767"/>
          </a:xfrm>
          <a:prstGeom prst="rect">
            <a:avLst/>
          </a:prstGeom>
          <a:noFill/>
        </p:spPr>
        <p:txBody>
          <a:bodyPr wrap="none" rtlCol="0">
            <a:spAutoFit/>
          </a:bodyPr>
          <a:lstStyle/>
          <a:p>
            <a:pPr algn="ctr"/>
            <a:r>
              <a:rPr lang="nl-NL" sz="4400" dirty="0" smtClean="0"/>
              <a:t>Ik zou nog veel meer willen </a:t>
            </a:r>
          </a:p>
          <a:p>
            <a:pPr algn="ctr"/>
            <a:r>
              <a:rPr lang="nl-NL" sz="4400" dirty="0" smtClean="0"/>
              <a:t>delen met jullie</a:t>
            </a:r>
          </a:p>
          <a:p>
            <a:pPr algn="ctr"/>
            <a:endParaRPr lang="nl-NL" sz="4400" dirty="0"/>
          </a:p>
          <a:p>
            <a:pPr algn="ctr"/>
            <a:r>
              <a:rPr lang="nl-NL" sz="4400" dirty="0" smtClean="0"/>
              <a:t>Vragen ?</a:t>
            </a:r>
            <a:endParaRPr lang="en-US" sz="4400" dirty="0"/>
          </a:p>
        </p:txBody>
      </p:sp>
    </p:spTree>
    <p:extLst>
      <p:ext uri="{BB962C8B-B14F-4D97-AF65-F5344CB8AC3E}">
        <p14:creationId xmlns:p14="http://schemas.microsoft.com/office/powerpoint/2010/main" val="3095452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Samenwerken</a:t>
            </a:r>
            <a:endParaRPr lang="en-US" dirty="0"/>
          </a:p>
        </p:txBody>
      </p:sp>
      <p:sp>
        <p:nvSpPr>
          <p:cNvPr id="3" name="Content Placeholder 2"/>
          <p:cNvSpPr>
            <a:spLocks noGrp="1"/>
          </p:cNvSpPr>
          <p:nvPr>
            <p:ph idx="1"/>
          </p:nvPr>
        </p:nvSpPr>
        <p:spPr/>
        <p:txBody>
          <a:bodyPr/>
          <a:lstStyle/>
          <a:p>
            <a:r>
              <a:rPr lang="nl-NL" dirty="0"/>
              <a:t>Acht ziekenhuizen uit Noord West-Vlaanderen en Meetjesland doen het samen</a:t>
            </a: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7</a:t>
            </a:fld>
            <a:endParaRPr lang="en-US" altLang="nl-BE"/>
          </a:p>
        </p:txBody>
      </p:sp>
      <p:pic>
        <p:nvPicPr>
          <p:cNvPr id="7" name="Picture 6"/>
          <p:cNvPicPr>
            <a:picLocks noChangeAspect="1"/>
          </p:cNvPicPr>
          <p:nvPr/>
        </p:nvPicPr>
        <p:blipFill>
          <a:blip r:embed="rId3"/>
          <a:stretch>
            <a:fillRect/>
          </a:stretch>
        </p:blipFill>
        <p:spPr>
          <a:xfrm>
            <a:off x="872607" y="3126950"/>
            <a:ext cx="7421011" cy="3353268"/>
          </a:xfrm>
          <a:prstGeom prst="rect">
            <a:avLst/>
          </a:prstGeom>
        </p:spPr>
      </p:pic>
    </p:spTree>
    <p:extLst>
      <p:ext uri="{BB962C8B-B14F-4D97-AF65-F5344CB8AC3E}">
        <p14:creationId xmlns:p14="http://schemas.microsoft.com/office/powerpoint/2010/main" val="426614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Samenwerken</a:t>
            </a:r>
            <a:endParaRPr lang="en-US" dirty="0"/>
          </a:p>
        </p:txBody>
      </p:sp>
      <p:sp>
        <p:nvSpPr>
          <p:cNvPr id="3" name="Content Placeholder 2"/>
          <p:cNvSpPr>
            <a:spLocks noGrp="1"/>
          </p:cNvSpPr>
          <p:nvPr>
            <p:ph idx="1"/>
          </p:nvPr>
        </p:nvSpPr>
        <p:spPr/>
        <p:txBody>
          <a:bodyPr/>
          <a:lstStyle/>
          <a:p>
            <a:r>
              <a:rPr lang="en-US" dirty="0" err="1"/>
              <a:t>Ziekenhuizen</a:t>
            </a:r>
            <a:r>
              <a:rPr lang="en-US" dirty="0"/>
              <a:t> </a:t>
            </a:r>
            <a:r>
              <a:rPr lang="en-US" dirty="0" err="1"/>
              <a:t>gaan</a:t>
            </a:r>
            <a:r>
              <a:rPr lang="en-US" dirty="0"/>
              <a:t> </a:t>
            </a:r>
            <a:r>
              <a:rPr lang="en-US" dirty="0" err="1"/>
              <a:t>eindelijk</a:t>
            </a:r>
            <a:r>
              <a:rPr lang="en-US" dirty="0"/>
              <a:t> </a:t>
            </a:r>
            <a:r>
              <a:rPr lang="en-US" dirty="0" err="1"/>
              <a:t>samenwerken</a:t>
            </a: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8</a:t>
            </a:fld>
            <a:endParaRPr lang="en-US" altLang="nl-BE"/>
          </a:p>
        </p:txBody>
      </p:sp>
      <p:pic>
        <p:nvPicPr>
          <p:cNvPr id="7" name="Picture 6"/>
          <p:cNvPicPr>
            <a:picLocks noChangeAspect="1"/>
          </p:cNvPicPr>
          <p:nvPr/>
        </p:nvPicPr>
        <p:blipFill>
          <a:blip r:embed="rId3"/>
          <a:stretch>
            <a:fillRect/>
          </a:stretch>
        </p:blipFill>
        <p:spPr>
          <a:xfrm>
            <a:off x="1043608" y="2852936"/>
            <a:ext cx="7297168" cy="1352739"/>
          </a:xfrm>
          <a:prstGeom prst="rect">
            <a:avLst/>
          </a:prstGeom>
        </p:spPr>
      </p:pic>
    </p:spTree>
    <p:extLst>
      <p:ext uri="{BB962C8B-B14F-4D97-AF65-F5344CB8AC3E}">
        <p14:creationId xmlns:p14="http://schemas.microsoft.com/office/powerpoint/2010/main" val="73403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Samenwerken</a:t>
            </a:r>
            <a:endParaRPr lang="en-US" dirty="0"/>
          </a:p>
        </p:txBody>
      </p:sp>
      <p:sp>
        <p:nvSpPr>
          <p:cNvPr id="3" name="Content Placeholder 2"/>
          <p:cNvSpPr>
            <a:spLocks noGrp="1"/>
          </p:cNvSpPr>
          <p:nvPr>
            <p:ph idx="1"/>
          </p:nvPr>
        </p:nvSpPr>
        <p:spPr/>
        <p:txBody>
          <a:bodyPr/>
          <a:lstStyle/>
          <a:p>
            <a:r>
              <a:rPr lang="nl-NL" dirty="0"/>
              <a:t>TRENDS, ‘SAMENWERKEN IN PLAATS VAN CONCURREREN’</a:t>
            </a:r>
            <a:endParaRPr lang="en-US" dirty="0"/>
          </a:p>
        </p:txBody>
      </p:sp>
      <p:sp>
        <p:nvSpPr>
          <p:cNvPr id="4" name="Date Placeholder 3"/>
          <p:cNvSpPr>
            <a:spLocks noGrp="1"/>
          </p:cNvSpPr>
          <p:nvPr>
            <p:ph type="dt" sz="half" idx="10"/>
          </p:nvPr>
        </p:nvSpPr>
        <p:spPr/>
        <p:txBody>
          <a:bodyPr/>
          <a:lstStyle/>
          <a:p>
            <a:fld id="{8CBBEA59-3271-4B97-9223-E7D1AF0B598B}" type="datetime1">
              <a:rPr lang="nl-BE" altLang="nl-BE" smtClean="0"/>
              <a:pPr/>
              <a:t>30/11/2018</a:t>
            </a:fld>
            <a:endParaRPr lang="en-US" altLang="nl-BE"/>
          </a:p>
        </p:txBody>
      </p:sp>
      <p:sp>
        <p:nvSpPr>
          <p:cNvPr id="5" name="Footer Placeholder 4"/>
          <p:cNvSpPr>
            <a:spLocks noGrp="1"/>
          </p:cNvSpPr>
          <p:nvPr>
            <p:ph type="ftr" sz="quarter" idx="11"/>
          </p:nvPr>
        </p:nvSpPr>
        <p:spPr/>
        <p:txBody>
          <a:bodyPr/>
          <a:lstStyle/>
          <a:p>
            <a:r>
              <a:rPr lang="en-US" altLang="nl-BE" smtClean="0"/>
              <a:t>© 2018 CliniSys Group – Commercial in Confidence</a:t>
            </a:r>
            <a:endParaRPr lang="en-US" altLang="nl-BE" dirty="0"/>
          </a:p>
        </p:txBody>
      </p:sp>
      <p:sp>
        <p:nvSpPr>
          <p:cNvPr id="6" name="Slide Number Placeholder 5"/>
          <p:cNvSpPr>
            <a:spLocks noGrp="1"/>
          </p:cNvSpPr>
          <p:nvPr>
            <p:ph type="sldNum" sz="quarter" idx="12"/>
          </p:nvPr>
        </p:nvSpPr>
        <p:spPr/>
        <p:txBody>
          <a:bodyPr/>
          <a:lstStyle/>
          <a:p>
            <a:fld id="{AFE0768E-9B77-4A90-A0FD-DF69AF8AFF17}" type="slidenum">
              <a:rPr lang="en-US" altLang="nl-BE" smtClean="0"/>
              <a:pPr/>
              <a:t>9</a:t>
            </a:fld>
            <a:endParaRPr lang="en-US" altLang="nl-BE"/>
          </a:p>
        </p:txBody>
      </p:sp>
      <p:pic>
        <p:nvPicPr>
          <p:cNvPr id="8" name="Picture 7"/>
          <p:cNvPicPr>
            <a:picLocks noChangeAspect="1"/>
          </p:cNvPicPr>
          <p:nvPr/>
        </p:nvPicPr>
        <p:blipFill>
          <a:blip r:embed="rId3"/>
          <a:stretch>
            <a:fillRect/>
          </a:stretch>
        </p:blipFill>
        <p:spPr>
          <a:xfrm>
            <a:off x="172422" y="2856335"/>
            <a:ext cx="8821381" cy="2114845"/>
          </a:xfrm>
          <a:prstGeom prst="rect">
            <a:avLst/>
          </a:prstGeom>
        </p:spPr>
      </p:pic>
    </p:spTree>
    <p:extLst>
      <p:ext uri="{BB962C8B-B14F-4D97-AF65-F5344CB8AC3E}">
        <p14:creationId xmlns:p14="http://schemas.microsoft.com/office/powerpoint/2010/main" val="18566970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nl-BE" sz="700" b="0" i="0" u="none" strike="noStrike" cap="none" normalizeH="0" baseline="0" smtClean="0">
            <a:ln>
              <a:noFill/>
            </a:ln>
            <a:solidFill>
              <a:srgbClr val="00405C"/>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nl-BE" sz="700" b="0" i="0" u="none" strike="noStrike" cap="none" normalizeH="0" baseline="0" smtClean="0">
            <a:ln>
              <a:noFill/>
            </a:ln>
            <a:solidFill>
              <a:srgbClr val="00405C"/>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F0313382-02D1-4145-AE0E-D7C7B1052F50}" vid="{5F15696D-1105-4011-A5A1-15386AB6FC29}"/>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nl-BE" sz="700" b="0" i="0" u="none" strike="noStrike" cap="none" normalizeH="0" baseline="0" smtClean="0">
            <a:ln>
              <a:noFill/>
            </a:ln>
            <a:solidFill>
              <a:srgbClr val="00405C"/>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nl-BE" sz="700" b="0" i="0" u="none" strike="noStrike" cap="none" normalizeH="0" baseline="0" smtClean="0">
            <a:ln>
              <a:noFill/>
            </a:ln>
            <a:solidFill>
              <a:srgbClr val="00405C"/>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F0313382-02D1-4145-AE0E-D7C7B1052F50}" vid="{102819AE-0A51-4097-A13A-57921B97819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MIPS</Template>
  <TotalTime>1041</TotalTime>
  <Words>2183</Words>
  <Application>Microsoft Office PowerPoint</Application>
  <PresentationFormat>On-screen Show (4:3)</PresentationFormat>
  <Paragraphs>438</Paragraphs>
  <Slides>62</Slides>
  <Notes>21</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62</vt:i4>
      </vt:variant>
    </vt:vector>
  </HeadingPairs>
  <TitlesOfParts>
    <vt:vector size="65" baseType="lpstr">
      <vt:lpstr>Arial</vt:lpstr>
      <vt:lpstr>Default Design</vt:lpstr>
      <vt:lpstr>Custom Design</vt:lpstr>
      <vt:lpstr>&lt;Insert Main Title&gt;</vt:lpstr>
      <vt:lpstr>Filip Migom</vt:lpstr>
      <vt:lpstr>PowerPoint Presentation</vt:lpstr>
      <vt:lpstr>Uit het nieuws van 10 Oktober 2018</vt:lpstr>
      <vt:lpstr>Uit het nieuws van 25 Oktober 2018</vt:lpstr>
      <vt:lpstr>Samenwerken</vt:lpstr>
      <vt:lpstr>Samenwerken</vt:lpstr>
      <vt:lpstr>Samenwerken</vt:lpstr>
      <vt:lpstr>Samenwerken</vt:lpstr>
      <vt:lpstr>Samenwerken</vt:lpstr>
      <vt:lpstr>PowerPoint Presentation</vt:lpstr>
      <vt:lpstr>Interoperabiliteit</vt:lpstr>
      <vt:lpstr>Belgium</vt:lpstr>
      <vt:lpstr>France</vt:lpstr>
      <vt:lpstr>PowerPoint Presentation</vt:lpstr>
      <vt:lpstr>SNOMED-CT</vt:lpstr>
      <vt:lpstr>License !</vt:lpstr>
      <vt:lpstr>Belgium became a Member of IHTSDO</vt:lpstr>
      <vt:lpstr>Belgium</vt:lpstr>
      <vt:lpstr>Non targeted communication </vt:lpstr>
      <vt:lpstr>Structure &amp; Semantics</vt:lpstr>
      <vt:lpstr>The Netherlands</vt:lpstr>
      <vt:lpstr>“EENHEID VAN TAAL”</vt:lpstr>
      <vt:lpstr>Terminology Explorers</vt:lpstr>
      <vt:lpstr>SNOMED-CT on wikipedia</vt:lpstr>
      <vt:lpstr>SNOMED-CT vs. SNOMED-RT</vt:lpstr>
      <vt:lpstr>SNOMED-CT</vt:lpstr>
      <vt:lpstr>SNOMED-CT : CONCEPT</vt:lpstr>
      <vt:lpstr>Precoordination and postcoordination</vt:lpstr>
      <vt:lpstr>USE-Cases</vt:lpstr>
      <vt:lpstr>Microbiology Organism</vt:lpstr>
      <vt:lpstr>Microbiology Organism </vt:lpstr>
      <vt:lpstr>Microbiology Culture Medium</vt:lpstr>
      <vt:lpstr>Microbiology Antibiotics</vt:lpstr>
      <vt:lpstr>Microbiology Qualifier Values</vt:lpstr>
      <vt:lpstr>Microbiology</vt:lpstr>
      <vt:lpstr>LOINC</vt:lpstr>
      <vt:lpstr>LOINC</vt:lpstr>
      <vt:lpstr>LOINC</vt:lpstr>
      <vt:lpstr>ReTaM</vt:lpstr>
      <vt:lpstr>ReTaM</vt:lpstr>
      <vt:lpstr>ReTaM</vt:lpstr>
      <vt:lpstr>IHE</vt:lpstr>
      <vt:lpstr>Patient gegevens</vt:lpstr>
      <vt:lpstr>Aanvragen en resultaten</vt:lpstr>
      <vt:lpstr>Delen van configuratie gegevens</vt:lpstr>
      <vt:lpstr>Herhaling Terminology</vt:lpstr>
      <vt:lpstr>Terminology</vt:lpstr>
      <vt:lpstr>IHE-LTW + LDA/LAW + ILW … LCSD</vt:lpstr>
      <vt:lpstr>CASE-1</vt:lpstr>
      <vt:lpstr>Test on a Series of Specimens: Glucose Tolerance Study</vt:lpstr>
      <vt:lpstr>Test on a Series of Specimens: Glucose Tolerance Study</vt:lpstr>
      <vt:lpstr>Test on a Series of Specimens: Glucose Tolerance Study</vt:lpstr>
      <vt:lpstr>Test on a Series of Specimens: Glucose Tolerance Study</vt:lpstr>
      <vt:lpstr>CASE-2</vt:lpstr>
      <vt:lpstr>Two Hematology Batteries on a Blood Specimen</vt:lpstr>
      <vt:lpstr>Two Hematology Batteries on a Blood Specimen</vt:lpstr>
      <vt:lpstr>Two Hematology Batteries on a Blood Specimen</vt:lpstr>
      <vt:lpstr>Two Hematology Batteries on a Blood Specimen</vt:lpstr>
      <vt:lpstr>Two Hematology Batteries on a Blood Specimen</vt:lpstr>
      <vt:lpstr>Two Hematology Batteries on a Blood Specimen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Main Title&gt;</dc:title>
  <dc:creator>Filip Migom</dc:creator>
  <cp:lastModifiedBy>Filip Migom</cp:lastModifiedBy>
  <cp:revision>25</cp:revision>
  <dcterms:created xsi:type="dcterms:W3CDTF">2018-11-19T09:09:28Z</dcterms:created>
  <dcterms:modified xsi:type="dcterms:W3CDTF">2018-11-30T12:08:11Z</dcterms:modified>
</cp:coreProperties>
</file>